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bfc9a28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bfc9a28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bfc9a286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bfc9a286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bfc9a286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bfc9a286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bfc9a286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bfc9a286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bfc9a286a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bfc9a28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bfc9a286a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bfc9a286a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bfc9a286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bfc9a286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bfc9a286a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bfc9a286a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bfc9a286a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bfc9a286a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bfc9a286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bfc9a286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bfc9a286a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bfc9a286a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bfc9a286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bfc9a286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bfc9a286a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bfc9a286a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e522819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e522819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bfc9a286a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bfc9a286a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bfc9a286a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bfc9a286a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d618d66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d618d66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bfc9a286a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bfc9a286a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d3f0b63e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d3f0b63e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bfc9a286a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bfc9a286a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bfc9a286a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bfc9a286a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3f0b63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3f0b63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bfc9a286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bfc9a286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c020bb4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c020bb4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bfc9a286a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bfc9a286a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daec3716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daec3716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daec371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daec371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aec3716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aec3716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aec3716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aec3716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aec3716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daec3716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daec3716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daec3716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daec3716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daec3716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e5c4f93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e5c4f93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bfc9a286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bfc9a286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daec37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daec37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daec3716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daec3716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daec3716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daec371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bfc9a286a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bfc9a286a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bfc9a286a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bfc9a286a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bfc9a286a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bfc9a286a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bfc9a286a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bfc9a286a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bfc9a286a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bfc9a286a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bfc9a286a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bfc9a286a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bfc9a286a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bfc9a286a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bfc9a286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bfc9a286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c026b8e6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c026b8e6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c026b8e6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c026b8e6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d3f0b63e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d3f0b63e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daec3716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daec3716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d3f0b63e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d3f0b63e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bfc9a286a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bfc9a286a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bfc9a286a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bfc9a286a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daec3716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daec3716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daec3716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daec3716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daec3716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daec3716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bfc9a286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bfc9a286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daec3716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daec3716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daec3716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daec3716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daec3716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daec3716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daec3716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daec3716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daec3716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daec3716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bfc9a286a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bfc9a286a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c026b8e6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c026b8e6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c026b8e67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c026b8e6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daec3716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4daec3716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bfc9a286a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bfc9a286a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bfc9a286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bfc9a286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d3f0b63e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4d3f0b63e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bfc9a286a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bfc9a286a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4bfc9a286a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4bfc9a286a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daec3716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daec3716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daec3716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daec3716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bfc9a286a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bfc9a286a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bfc9a286a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bfc9a286a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bfc9a286a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4bfc9a286a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bfc9a286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bfc9a286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bfc9a286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bfc9a286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gif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uoftcoders.github.io/studyGroup/lessons/misc/bash-intro/lesson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hyperlink" Target="https://www.w3schools.com/sql/default.as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uoftcoders.github.io/studyGroup/lessons/misc/bash-intro/lesson/" TargetMode="External"/><Relationship Id="rId4" Type="http://schemas.openxmlformats.org/officeDocument/2006/relationships/hyperlink" Target="https://www.learnenough.com/command-line-tutorial/basic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hyperlink" Target="https://www.w3schools.com/sql/default.as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6100" y="744575"/>
            <a:ext cx="88653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DATABASE MANAGEMENT WORKSHOP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DESIGNING</a:t>
            </a:r>
            <a:r>
              <a:rPr lang="en" sz="2400"/>
              <a:t> &amp; IMPLEMENTING RELATIONAL DATABASES</a:t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89025"/>
            <a:ext cx="8520600" cy="16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ARCHAEOLOGICAL INFORMATION INTEREST GROUP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MONDAY JANUARY 28, 2018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ZACK BATIST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DATABASE MANAGEMENT SYSTEM [DBMS]</a:t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152475"/>
            <a:ext cx="8741700" cy="28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Software that mediates between end users, applications and the database itself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DATABASE MANAGEMENT SYSTEM [DBMS]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87417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b="1" lang="en">
                <a:solidFill>
                  <a:schemeClr val="dk1"/>
                </a:solidFill>
              </a:rPr>
              <a:t>Data definition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Creation, modification and removal of definitions that structure the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b="1" lang="en">
                <a:solidFill>
                  <a:schemeClr val="dk1"/>
                </a:solidFill>
              </a:rPr>
              <a:t>Update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Insertion, modification and deletion of actual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b="1" lang="en">
                <a:solidFill>
                  <a:schemeClr val="dk1"/>
                </a:solidFill>
              </a:rPr>
              <a:t>Retrieval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Obtaining data from the database through a system of machine-readable commands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b="1" lang="en">
                <a:solidFill>
                  <a:schemeClr val="dk1"/>
                </a:solidFill>
              </a:rPr>
              <a:t>Administration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Registering and monitoring users, enforcing data security, monitoring performance, maintaining data integrity, etc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DATABASE SCHEMA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741700" cy="39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Overall architecture or structure of the database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The explicitly defined set of rules that structure the data and enable it to be input and retrieved in a systematic manner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Models include: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relational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graph/network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hierarchical/tree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key:value pairs/JSON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10061" l="44584" r="10768" t="34228"/>
          <a:stretch/>
        </p:blipFill>
        <p:spPr>
          <a:xfrm>
            <a:off x="5843550" y="2327975"/>
            <a:ext cx="2568601" cy="25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575" y="1492013"/>
            <a:ext cx="3050999" cy="2159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50" y="1411125"/>
            <a:ext cx="3633625" cy="23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0789" y="1553475"/>
            <a:ext cx="2069048" cy="20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98850" y="1152475"/>
            <a:ext cx="890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Organizes data into a series of thematically-arranged tables of columns and rows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525" y="1725175"/>
            <a:ext cx="6906521" cy="31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</a:t>
            </a:r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500" y="105660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3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DATA</a:t>
            </a:r>
            <a:endParaRPr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98850" y="1152475"/>
            <a:ext cx="8905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The contents of the database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Must 'fit' the schema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775" y="1616950"/>
            <a:ext cx="5952250" cy="33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1697000"/>
            <a:ext cx="8520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1697000"/>
            <a:ext cx="8520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OUR DBMS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697000"/>
            <a:ext cx="8520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WORKSHOP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SOME DBMS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7290535" cy="435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/>
          <p:nvPr/>
        </p:nvSpPr>
        <p:spPr>
          <a:xfrm>
            <a:off x="912275" y="2802225"/>
            <a:ext cx="582300" cy="54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/>
          <p:nvPr/>
        </p:nvSpPr>
        <p:spPr>
          <a:xfrm>
            <a:off x="1988950" y="2966625"/>
            <a:ext cx="582300" cy="54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3"/>
          <p:cNvSpPr/>
          <p:nvPr/>
        </p:nvSpPr>
        <p:spPr>
          <a:xfrm>
            <a:off x="2627500" y="2152750"/>
            <a:ext cx="582300" cy="54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540150" y="1086800"/>
            <a:ext cx="582300" cy="54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1638475" y="1901950"/>
            <a:ext cx="618300" cy="6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4783400" y="1284875"/>
            <a:ext cx="1057500" cy="98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33"/>
          <p:cNvCxnSpPr>
            <a:stCxn id="177" idx="5"/>
            <a:endCxn id="178" idx="1"/>
          </p:cNvCxnSpPr>
          <p:nvPr/>
        </p:nvCxnSpPr>
        <p:spPr>
          <a:xfrm>
            <a:off x="1037174" y="1547719"/>
            <a:ext cx="601200" cy="654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1" name="Google Shape;181;p33"/>
          <p:cNvCxnSpPr>
            <a:stCxn id="178" idx="1"/>
            <a:endCxn id="174" idx="7"/>
          </p:cNvCxnSpPr>
          <p:nvPr/>
        </p:nvCxnSpPr>
        <p:spPr>
          <a:xfrm flipH="1">
            <a:off x="1409275" y="2202100"/>
            <a:ext cx="229200" cy="67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2" name="Google Shape;182;p33"/>
          <p:cNvCxnSpPr>
            <a:stCxn id="178" idx="3"/>
            <a:endCxn id="176" idx="2"/>
          </p:cNvCxnSpPr>
          <p:nvPr/>
        </p:nvCxnSpPr>
        <p:spPr>
          <a:xfrm>
            <a:off x="2256775" y="2202100"/>
            <a:ext cx="370800" cy="22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3" name="Google Shape;183;p33"/>
          <p:cNvCxnSpPr>
            <a:stCxn id="178" idx="2"/>
            <a:endCxn id="175" idx="1"/>
          </p:cNvCxnSpPr>
          <p:nvPr/>
        </p:nvCxnSpPr>
        <p:spPr>
          <a:xfrm>
            <a:off x="1947625" y="2502250"/>
            <a:ext cx="126600" cy="54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4" name="Google Shape;184;p33"/>
          <p:cNvSpPr/>
          <p:nvPr/>
        </p:nvSpPr>
        <p:spPr>
          <a:xfrm>
            <a:off x="1988950" y="897575"/>
            <a:ext cx="582300" cy="54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33"/>
          <p:cNvCxnSpPr>
            <a:stCxn id="184" idx="3"/>
            <a:endCxn id="178" idx="0"/>
          </p:cNvCxnSpPr>
          <p:nvPr/>
        </p:nvCxnSpPr>
        <p:spPr>
          <a:xfrm flipH="1">
            <a:off x="1947626" y="1358494"/>
            <a:ext cx="126600" cy="54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" name="Google Shape;186;p33"/>
          <p:cNvSpPr/>
          <p:nvPr/>
        </p:nvSpPr>
        <p:spPr>
          <a:xfrm>
            <a:off x="6995500" y="1360300"/>
            <a:ext cx="582300" cy="54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3"/>
          <p:cNvSpPr/>
          <p:nvPr/>
        </p:nvSpPr>
        <p:spPr>
          <a:xfrm>
            <a:off x="7297975" y="2341300"/>
            <a:ext cx="582300" cy="54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/>
          <p:nvPr/>
        </p:nvSpPr>
        <p:spPr>
          <a:xfrm>
            <a:off x="6129950" y="2778050"/>
            <a:ext cx="582300" cy="54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33"/>
          <p:cNvCxnSpPr>
            <a:stCxn id="186" idx="2"/>
            <a:endCxn id="179" idx="6"/>
          </p:cNvCxnSpPr>
          <p:nvPr/>
        </p:nvCxnSpPr>
        <p:spPr>
          <a:xfrm flipH="1">
            <a:off x="5840800" y="1630300"/>
            <a:ext cx="1154700" cy="144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33"/>
          <p:cNvCxnSpPr>
            <a:stCxn id="187" idx="2"/>
            <a:endCxn id="179" idx="5"/>
          </p:cNvCxnSpPr>
          <p:nvPr/>
        </p:nvCxnSpPr>
        <p:spPr>
          <a:xfrm rot="10800000">
            <a:off x="5686075" y="2122000"/>
            <a:ext cx="1611900" cy="489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33"/>
          <p:cNvCxnSpPr>
            <a:stCxn id="188" idx="1"/>
            <a:endCxn id="179" idx="4"/>
          </p:cNvCxnSpPr>
          <p:nvPr/>
        </p:nvCxnSpPr>
        <p:spPr>
          <a:xfrm rot="10800000">
            <a:off x="5312226" y="2265531"/>
            <a:ext cx="903000" cy="59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33"/>
          <p:cNvSpPr txBox="1"/>
          <p:nvPr/>
        </p:nvSpPr>
        <p:spPr>
          <a:xfrm>
            <a:off x="5041475" y="3484800"/>
            <a:ext cx="34569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One person wrangles a bunch of emailed excel spreadsheets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282475" y="3877275"/>
            <a:ext cx="34569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Each user is granted access to a central server and can work independently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4" name="Google Shape;194;p33"/>
          <p:cNvCxnSpPr/>
          <p:nvPr/>
        </p:nvCxnSpPr>
        <p:spPr>
          <a:xfrm>
            <a:off x="4111200" y="113425"/>
            <a:ext cx="0" cy="4747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 SERVER SETUP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Database on a server, accessible by multiple clients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Data is centralized, unified and consistent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In this case</a:t>
            </a: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hosted on a cloud platform [DigitalOcean]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free with an educational discount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physically situated in St. Lawrence Market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50" y="152400"/>
            <a:ext cx="668770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/>
        </p:nvSpPr>
        <p:spPr>
          <a:xfrm>
            <a:off x="2605175" y="4270650"/>
            <a:ext cx="1179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Server</a:t>
            </a:r>
            <a:endParaRPr b="1"/>
          </a:p>
        </p:txBody>
      </p:sp>
      <p:sp>
        <p:nvSpPr>
          <p:cNvPr id="207" name="Google Shape;207;p35"/>
          <p:cNvSpPr txBox="1"/>
          <p:nvPr/>
        </p:nvSpPr>
        <p:spPr>
          <a:xfrm>
            <a:off x="5434050" y="4270650"/>
            <a:ext cx="1179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Client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1697000"/>
            <a:ext cx="8520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GRAPHICAL CLIENT</a:t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 rotWithShape="1">
          <a:blip r:embed="rId3">
            <a:alphaModFix/>
          </a:blip>
          <a:srcRect b="5795" l="3937" r="4057" t="2788"/>
          <a:stretch/>
        </p:blipFill>
        <p:spPr>
          <a:xfrm>
            <a:off x="76675" y="1017725"/>
            <a:ext cx="4236848" cy="397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 rotWithShape="1">
          <a:blip r:embed="rId4">
            <a:alphaModFix/>
          </a:blip>
          <a:srcRect b="9539" l="4998" r="4935" t="4365"/>
          <a:stretch/>
        </p:blipFill>
        <p:spPr>
          <a:xfrm>
            <a:off x="4313525" y="1309075"/>
            <a:ext cx="4798950" cy="32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GRAPHICAL CLIENT</a:t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b="5795" l="3937" r="4057" t="2788"/>
          <a:stretch/>
        </p:blipFill>
        <p:spPr>
          <a:xfrm>
            <a:off x="76675" y="1017725"/>
            <a:ext cx="4236848" cy="397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 rotWithShape="1">
          <a:blip r:embed="rId4">
            <a:alphaModFix/>
          </a:blip>
          <a:srcRect b="9539" l="4998" r="4935" t="4365"/>
          <a:stretch/>
        </p:blipFill>
        <p:spPr>
          <a:xfrm>
            <a:off x="4313525" y="1309075"/>
            <a:ext cx="4798950" cy="32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/>
          <p:nvPr/>
        </p:nvSpPr>
        <p:spPr>
          <a:xfrm>
            <a:off x="-284200" y="502850"/>
            <a:ext cx="7180500" cy="4521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025" y="1197400"/>
            <a:ext cx="2856500" cy="28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369400"/>
            <a:ext cx="8520600" cy="14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COMMAND LINE ~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PANIC!</a:t>
            </a:r>
            <a:endParaRPr/>
          </a:p>
        </p:txBody>
      </p:sp>
      <p:sp>
        <p:nvSpPr>
          <p:cNvPr id="234" name="Google Shape;234;p39"/>
          <p:cNvSpPr txBox="1"/>
          <p:nvPr>
            <p:ph type="title"/>
          </p:nvPr>
        </p:nvSpPr>
        <p:spPr>
          <a:xfrm>
            <a:off x="64800" y="1773200"/>
            <a:ext cx="9027300" cy="31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~~~</a:t>
            </a:r>
            <a:endParaRPr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Every action is intentional, direct and self-contained</a:t>
            </a:r>
            <a:endParaRPr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~~~</a:t>
            </a:r>
            <a:endParaRPr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It's like getting access to the breakfast buffet instead of ordering off the fixed menu!</a:t>
            </a:r>
            <a:endParaRPr i="1"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~~~</a:t>
            </a:r>
            <a:endParaRPr i="1"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University of Toronto Coders - Introduction to Bash</a:t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https://uoftcoders.github.io/studyGroup/lessons/misc/bash-intro/lesson/</a:t>
            </a:r>
            <a:endParaRPr sz="1800"/>
          </a:p>
        </p:txBody>
      </p:sp>
      <p:sp>
        <p:nvSpPr>
          <p:cNvPr id="235" name="Google Shape;235;p39"/>
          <p:cNvSpPr/>
          <p:nvPr/>
        </p:nvSpPr>
        <p:spPr>
          <a:xfrm>
            <a:off x="311325" y="3986225"/>
            <a:ext cx="568458" cy="575262"/>
          </a:xfrm>
          <a:prstGeom prst="lightningBol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415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BASH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2782500" cy="16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Command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Flags / options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Arguments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3875400" y="3556750"/>
            <a:ext cx="5229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cp -R ~/files ~/files-backup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b="64266" l="9107" r="9139" t="3477"/>
          <a:stretch/>
        </p:blipFill>
        <p:spPr>
          <a:xfrm>
            <a:off x="2982825" y="103700"/>
            <a:ext cx="3210999" cy="2695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40"/>
          <p:cNvPicPr preferRelativeResize="0"/>
          <p:nvPr/>
        </p:nvPicPr>
        <p:blipFill rotWithShape="1">
          <a:blip r:embed="rId4">
            <a:alphaModFix/>
          </a:blip>
          <a:srcRect b="68250" l="13525" r="12400" t="5793"/>
          <a:stretch/>
        </p:blipFill>
        <p:spPr>
          <a:xfrm>
            <a:off x="5929675" y="831100"/>
            <a:ext cx="3110650" cy="23191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415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BASH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2782500" cy="16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Command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Flags / options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Arguments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3875400" y="3556750"/>
            <a:ext cx="5229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cp -R ~/files ~/files-backup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2" name="Google Shape;252;p41"/>
          <p:cNvSpPr txBox="1"/>
          <p:nvPr/>
        </p:nvSpPr>
        <p:spPr>
          <a:xfrm>
            <a:off x="3902825" y="3177050"/>
            <a:ext cx="1579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Command (copy)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4399775" y="4274350"/>
            <a:ext cx="10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Flag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(recursive)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5681550" y="4537175"/>
            <a:ext cx="1590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64266" l="9107" r="9139" t="3477"/>
          <a:stretch/>
        </p:blipFill>
        <p:spPr>
          <a:xfrm>
            <a:off x="2982825" y="103700"/>
            <a:ext cx="3210999" cy="2695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41"/>
          <p:cNvPicPr preferRelativeResize="0"/>
          <p:nvPr/>
        </p:nvPicPr>
        <p:blipFill rotWithShape="1">
          <a:blip r:embed="rId4">
            <a:alphaModFix/>
          </a:blip>
          <a:srcRect b="68250" l="13525" r="12400" t="5793"/>
          <a:stretch/>
        </p:blipFill>
        <p:spPr>
          <a:xfrm>
            <a:off x="5929675" y="831100"/>
            <a:ext cx="3110650" cy="23191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41"/>
          <p:cNvSpPr txBox="1"/>
          <p:nvPr/>
        </p:nvSpPr>
        <p:spPr>
          <a:xfrm>
            <a:off x="7394175" y="4362400"/>
            <a:ext cx="1590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Target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41"/>
          <p:cNvSpPr/>
          <p:nvPr/>
        </p:nvSpPr>
        <p:spPr>
          <a:xfrm rot="3316425">
            <a:off x="4566028" y="3572990"/>
            <a:ext cx="349685" cy="1203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1"/>
          <p:cNvSpPr/>
          <p:nvPr/>
        </p:nvSpPr>
        <p:spPr>
          <a:xfrm rot="-3829341">
            <a:off x="4848132" y="4179381"/>
            <a:ext cx="555586" cy="1685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/>
          <p:nvPr/>
        </p:nvSpPr>
        <p:spPr>
          <a:xfrm>
            <a:off x="6052525" y="4061201"/>
            <a:ext cx="1554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1"/>
          <p:cNvSpPr/>
          <p:nvPr/>
        </p:nvSpPr>
        <p:spPr>
          <a:xfrm rot="-1826235">
            <a:off x="7718162" y="4044995"/>
            <a:ext cx="123175" cy="42210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Understand what a database is, and how it relates to archaeological workflows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Understand how to design and maintain effective data structures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Understand how to input, modify and retrieve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Create your own research database to suit your specific needs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Become a </a:t>
            </a:r>
            <a:r>
              <a:rPr lang="en">
                <a:solidFill>
                  <a:schemeClr val="dk1"/>
                </a:solidFill>
              </a:rPr>
              <a:t>proficient</a:t>
            </a:r>
            <a:r>
              <a:rPr lang="en">
                <a:solidFill>
                  <a:schemeClr val="dk1"/>
                </a:solidFill>
              </a:rPr>
              <a:t> user of the command line and develop practical computing skills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445025"/>
            <a:ext cx="415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BASH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311700" y="1152475"/>
            <a:ext cx="2782500" cy="16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Command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Flags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Directories and files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3875400" y="3556750"/>
            <a:ext cx="5229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cp -R ~/files ~/files-backup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3902825" y="3177050"/>
            <a:ext cx="1579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Command (copy)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4399775" y="4274350"/>
            <a:ext cx="10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Flag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(recursive)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5681550" y="4537175"/>
            <a:ext cx="1590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2" name="Google Shape;272;p42"/>
          <p:cNvPicPr preferRelativeResize="0"/>
          <p:nvPr/>
        </p:nvPicPr>
        <p:blipFill rotWithShape="1">
          <a:blip r:embed="rId3">
            <a:alphaModFix/>
          </a:blip>
          <a:srcRect b="64266" l="9107" r="9139" t="3477"/>
          <a:stretch/>
        </p:blipFill>
        <p:spPr>
          <a:xfrm>
            <a:off x="2982825" y="103700"/>
            <a:ext cx="3210999" cy="2695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42"/>
          <p:cNvPicPr preferRelativeResize="0"/>
          <p:nvPr/>
        </p:nvPicPr>
        <p:blipFill rotWithShape="1">
          <a:blip r:embed="rId4">
            <a:alphaModFix/>
          </a:blip>
          <a:srcRect b="68250" l="13525" r="12400" t="5793"/>
          <a:stretch/>
        </p:blipFill>
        <p:spPr>
          <a:xfrm>
            <a:off x="5929675" y="831100"/>
            <a:ext cx="3110650" cy="23191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42"/>
          <p:cNvSpPr txBox="1"/>
          <p:nvPr/>
        </p:nvSpPr>
        <p:spPr>
          <a:xfrm>
            <a:off x="7394175" y="4362400"/>
            <a:ext cx="1590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Target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42"/>
          <p:cNvSpPr/>
          <p:nvPr/>
        </p:nvSpPr>
        <p:spPr>
          <a:xfrm rot="3316425">
            <a:off x="4566028" y="3572990"/>
            <a:ext cx="349685" cy="1203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/>
          <p:nvPr/>
        </p:nvSpPr>
        <p:spPr>
          <a:xfrm rot="-3829341">
            <a:off x="4848132" y="4179381"/>
            <a:ext cx="555586" cy="1685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2"/>
          <p:cNvSpPr/>
          <p:nvPr/>
        </p:nvSpPr>
        <p:spPr>
          <a:xfrm>
            <a:off x="6052525" y="4061201"/>
            <a:ext cx="1554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2"/>
          <p:cNvSpPr/>
          <p:nvPr/>
        </p:nvSpPr>
        <p:spPr>
          <a:xfrm rot="-1826235">
            <a:off x="7718162" y="4044995"/>
            <a:ext cx="123175" cy="42210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 txBox="1"/>
          <p:nvPr>
            <p:ph idx="4294967295" type="body"/>
          </p:nvPr>
        </p:nvSpPr>
        <p:spPr>
          <a:xfrm>
            <a:off x="53075" y="2268175"/>
            <a:ext cx="3849600" cy="27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</a:rPr>
              <a:t>Common symbols and conventions</a:t>
            </a:r>
            <a:endParaRPr b="1" sz="1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avoid spaces in file names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capitalization matters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'up' key cycles through your most recent command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.. is like going up one directory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~ is home directory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* is wild card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[STRUCTURED QUERY LANGUAGE]</a:t>
            </a:r>
            <a:endParaRPr/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51850" y="923875"/>
            <a:ext cx="9001500" cy="18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Language used to retrieve, modify, enter or manipulate data stored in a relational database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Self-contained logical statements that include all parameters needed to do a particular action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Semicolons [;] indicate the end of a command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If something doesn’t add up, the terminal will spit out an error and nothing will happen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6875"/>
            <a:ext cx="8839204" cy="17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/>
        </p:nvSpPr>
        <p:spPr>
          <a:xfrm>
            <a:off x="2622900" y="4148650"/>
            <a:ext cx="38982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https://www.w3schools.com/sql/default.asp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43"/>
          <p:cNvSpPr/>
          <p:nvPr/>
        </p:nvSpPr>
        <p:spPr>
          <a:xfrm flipH="1">
            <a:off x="6307550" y="3563375"/>
            <a:ext cx="494046" cy="717390"/>
          </a:xfrm>
          <a:prstGeom prst="lightningBol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751650" y="1538275"/>
            <a:ext cx="76407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University of Toronto Coders - Introduction to Bash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hlinkClick r:id="rId3"/>
              </a:rPr>
              <a:t>https://uoftcoders.github.io/studyGroup/lessons/misc/bash-intro/lesson/</a:t>
            </a:r>
            <a:endParaRPr/>
          </a:p>
        </p:txBody>
      </p:sp>
      <p:sp>
        <p:nvSpPr>
          <p:cNvPr id="294" name="Google Shape;294;p44"/>
          <p:cNvSpPr txBox="1"/>
          <p:nvPr/>
        </p:nvSpPr>
        <p:spPr>
          <a:xfrm>
            <a:off x="751650" y="2957000"/>
            <a:ext cx="76407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Learn Enough Command Line to Be Dangerous by Michael Hartl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https://www.learnenough.com/command-line-tutorial/basics</a:t>
            </a:r>
            <a:endParaRPr sz="1800"/>
          </a:p>
        </p:txBody>
      </p:sp>
      <p:sp>
        <p:nvSpPr>
          <p:cNvPr id="295" name="Google Shape;295;p44"/>
          <p:cNvSpPr txBox="1"/>
          <p:nvPr>
            <p:ph idx="4294967295" type="title"/>
          </p:nvPr>
        </p:nvSpPr>
        <p:spPr>
          <a:xfrm>
            <a:off x="311700" y="369400"/>
            <a:ext cx="85206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FANTASTIC RESOURCES:</a:t>
            </a:r>
            <a:endParaRPr b="1" u="sng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idx="4294967295" type="title"/>
          </p:nvPr>
        </p:nvSpPr>
        <p:spPr>
          <a:xfrm>
            <a:off x="311700" y="216425"/>
            <a:ext cx="29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go!</a:t>
            </a:r>
            <a:endParaRPr/>
          </a:p>
        </p:txBody>
      </p:sp>
      <p:sp>
        <p:nvSpPr>
          <p:cNvPr id="301" name="Google Shape;301;p45"/>
          <p:cNvSpPr txBox="1"/>
          <p:nvPr/>
        </p:nvSpPr>
        <p:spPr>
          <a:xfrm>
            <a:off x="439900" y="1357325"/>
            <a:ext cx="36276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ssh workshop@165.227.33.218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Input password: </a:t>
            </a:r>
            <a:r>
              <a:rPr lang="en" u="sng">
                <a:solidFill>
                  <a:schemeClr val="dk1"/>
                </a:solidFill>
              </a:rPr>
              <a:t>workshop1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Accept security certificate, type ‘yes’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You’re in! 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45"/>
          <p:cNvSpPr txBox="1"/>
          <p:nvPr>
            <p:ph idx="4294967295" type="title"/>
          </p:nvPr>
        </p:nvSpPr>
        <p:spPr>
          <a:xfrm>
            <a:off x="311700" y="826025"/>
            <a:ext cx="49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Connecting to the remote computer</a:t>
            </a:r>
            <a:endParaRPr b="1" sz="2000" u="sng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idx="4294967295" type="title"/>
          </p:nvPr>
        </p:nvSpPr>
        <p:spPr>
          <a:xfrm>
            <a:off x="311700" y="216425"/>
            <a:ext cx="29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go!</a:t>
            </a:r>
            <a:endParaRPr/>
          </a:p>
        </p:txBody>
      </p:sp>
      <p:sp>
        <p:nvSpPr>
          <p:cNvPr id="308" name="Google Shape;308;p46"/>
          <p:cNvSpPr txBox="1"/>
          <p:nvPr/>
        </p:nvSpPr>
        <p:spPr>
          <a:xfrm>
            <a:off x="439900" y="1357325"/>
            <a:ext cx="36276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ssh workshop@165.227.33.218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Input password: </a:t>
            </a:r>
            <a:r>
              <a:rPr lang="en" u="sng">
                <a:solidFill>
                  <a:schemeClr val="dk1"/>
                </a:solidFill>
              </a:rPr>
              <a:t>workshop1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Accept security certificate, type ‘yes’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You’re in! 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9" name="Google Shape;309;p46"/>
          <p:cNvSpPr txBox="1"/>
          <p:nvPr>
            <p:ph idx="4294967295" type="title"/>
          </p:nvPr>
        </p:nvSpPr>
        <p:spPr>
          <a:xfrm>
            <a:off x="311700" y="826025"/>
            <a:ext cx="86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Connecting to the remote computer</a:t>
            </a:r>
            <a:endParaRPr b="1" sz="2000" u="sng"/>
          </a:p>
        </p:txBody>
      </p:sp>
      <p:sp>
        <p:nvSpPr>
          <p:cNvPr id="310" name="Google Shape;310;p46"/>
          <p:cNvSpPr txBox="1"/>
          <p:nvPr/>
        </p:nvSpPr>
        <p:spPr>
          <a:xfrm>
            <a:off x="4866275" y="138125"/>
            <a:ext cx="428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Instructs the computer to use the information in the rest of the line to establish a link over the internet to the computer that hosts the database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1082850" y="338400"/>
            <a:ext cx="3810250" cy="1143750"/>
          </a:xfrm>
          <a:custGeom>
            <a:rect b="b" l="l" r="r" t="t"/>
            <a:pathLst>
              <a:path extrusionOk="0" h="45750" w="152410">
                <a:moveTo>
                  <a:pt x="0" y="45750"/>
                </a:moveTo>
                <a:cubicBezTo>
                  <a:pt x="8843" y="40155"/>
                  <a:pt x="27657" y="19807"/>
                  <a:pt x="53059" y="12182"/>
                </a:cubicBezTo>
                <a:cubicBezTo>
                  <a:pt x="78461" y="4557"/>
                  <a:pt x="135852" y="2030"/>
                  <a:pt x="152410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12" name="Google Shape;312;p46"/>
          <p:cNvSpPr txBox="1"/>
          <p:nvPr/>
        </p:nvSpPr>
        <p:spPr>
          <a:xfrm>
            <a:off x="4866275" y="976325"/>
            <a:ext cx="4080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username on that computer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4866275" y="1435025"/>
            <a:ext cx="4080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location of that computer on the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4893100" y="1888175"/>
            <a:ext cx="4080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Credentials to gain access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4893100" y="2372525"/>
            <a:ext cx="40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Used to ensure that your key fits the lock (or something…)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1779925" y="1191125"/>
            <a:ext cx="3147000" cy="284250"/>
          </a:xfrm>
          <a:custGeom>
            <a:rect b="b" l="l" r="r" t="t"/>
            <a:pathLst>
              <a:path extrusionOk="0" h="11370" w="125880">
                <a:moveTo>
                  <a:pt x="0" y="11370"/>
                </a:moveTo>
                <a:cubicBezTo>
                  <a:pt x="14889" y="10017"/>
                  <a:pt x="68354" y="5144"/>
                  <a:pt x="89334" y="3249"/>
                </a:cubicBezTo>
                <a:cubicBezTo>
                  <a:pt x="110314" y="1354"/>
                  <a:pt x="119789" y="542"/>
                  <a:pt x="125880" y="0"/>
                </a:cubicBez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17" name="Google Shape;317;p46"/>
          <p:cNvSpPr/>
          <p:nvPr/>
        </p:nvSpPr>
        <p:spPr>
          <a:xfrm>
            <a:off x="2896600" y="1250474"/>
            <a:ext cx="2030325" cy="346725"/>
          </a:xfrm>
          <a:custGeom>
            <a:rect b="b" l="l" r="r" t="t"/>
            <a:pathLst>
              <a:path extrusionOk="0" h="13869" w="81213">
                <a:moveTo>
                  <a:pt x="0" y="10891"/>
                </a:moveTo>
                <a:cubicBezTo>
                  <a:pt x="5098" y="9086"/>
                  <a:pt x="17055" y="-434"/>
                  <a:pt x="30590" y="62"/>
                </a:cubicBezTo>
                <a:cubicBezTo>
                  <a:pt x="44126" y="558"/>
                  <a:pt x="72776" y="11568"/>
                  <a:pt x="81213" y="13869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18" name="Google Shape;318;p46"/>
          <p:cNvSpPr/>
          <p:nvPr/>
        </p:nvSpPr>
        <p:spPr>
          <a:xfrm>
            <a:off x="2612350" y="1445100"/>
            <a:ext cx="2348425" cy="632600"/>
          </a:xfrm>
          <a:custGeom>
            <a:rect b="b" l="l" r="r" t="t"/>
            <a:pathLst>
              <a:path extrusionOk="0" h="25304" w="93937">
                <a:moveTo>
                  <a:pt x="0" y="10686"/>
                </a:moveTo>
                <a:cubicBezTo>
                  <a:pt x="5595" y="8972"/>
                  <a:pt x="17912" y="-2037"/>
                  <a:pt x="33568" y="399"/>
                </a:cubicBezTo>
                <a:cubicBezTo>
                  <a:pt x="49224" y="2835"/>
                  <a:pt x="83876" y="21153"/>
                  <a:pt x="93937" y="25304"/>
                </a:cubicBezTo>
              </a:path>
            </a:pathLst>
          </a:custGeom>
          <a:noFill/>
          <a:ln cap="flat" cmpd="sng" w="9525">
            <a:solidFill>
              <a:srgbClr val="00FF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19" name="Google Shape;319;p46"/>
          <p:cNvSpPr/>
          <p:nvPr/>
        </p:nvSpPr>
        <p:spPr>
          <a:xfrm>
            <a:off x="2361950" y="2098000"/>
            <a:ext cx="2564975" cy="568500"/>
          </a:xfrm>
          <a:custGeom>
            <a:rect b="b" l="l" r="r" t="t"/>
            <a:pathLst>
              <a:path extrusionOk="0" h="22740" w="102599">
                <a:moveTo>
                  <a:pt x="0" y="0"/>
                </a:moveTo>
                <a:cubicBezTo>
                  <a:pt x="8618" y="3023"/>
                  <a:pt x="34606" y="14348"/>
                  <a:pt x="51706" y="18138"/>
                </a:cubicBezTo>
                <a:cubicBezTo>
                  <a:pt x="68806" y="21928"/>
                  <a:pt x="94117" y="21973"/>
                  <a:pt x="102599" y="22740"/>
                </a:cubicBezTo>
              </a:path>
            </a:pathLst>
          </a:custGeom>
          <a:noFill/>
          <a:ln cap="flat" cmpd="sng" w="9525">
            <a:solidFill>
              <a:srgbClr val="FFFF00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75" y="84700"/>
            <a:ext cx="37780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idx="4294967295" type="title"/>
          </p:nvPr>
        </p:nvSpPr>
        <p:spPr>
          <a:xfrm>
            <a:off x="311700" y="216425"/>
            <a:ext cx="29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go!</a:t>
            </a:r>
            <a:endParaRPr/>
          </a:p>
        </p:txBody>
      </p:sp>
      <p:sp>
        <p:nvSpPr>
          <p:cNvPr id="330" name="Google Shape;330;p48"/>
          <p:cNvSpPr txBox="1"/>
          <p:nvPr/>
        </p:nvSpPr>
        <p:spPr>
          <a:xfrm>
            <a:off x="439900" y="1357325"/>
            <a:ext cx="36276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ssh workshop@</a:t>
            </a:r>
            <a:r>
              <a:rPr lang="en">
                <a:solidFill>
                  <a:schemeClr val="dk1"/>
                </a:solidFill>
              </a:rPr>
              <a:t>165.227.33.218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Input password: </a:t>
            </a:r>
            <a:r>
              <a:rPr lang="en" u="sng">
                <a:solidFill>
                  <a:schemeClr val="dk1"/>
                </a:solidFill>
              </a:rPr>
              <a:t>workshop1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Accept security certificate, type ‘yes’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You’re in! 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48"/>
          <p:cNvSpPr txBox="1"/>
          <p:nvPr/>
        </p:nvSpPr>
        <p:spPr>
          <a:xfrm>
            <a:off x="439900" y="3323250"/>
            <a:ext cx="38103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Mysql -u &lt;username&gt; -p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Enter your password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🥳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48"/>
          <p:cNvSpPr txBox="1"/>
          <p:nvPr>
            <p:ph idx="4294967295" type="title"/>
          </p:nvPr>
        </p:nvSpPr>
        <p:spPr>
          <a:xfrm>
            <a:off x="311700" y="826025"/>
            <a:ext cx="86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Connecting to the remote computer</a:t>
            </a:r>
            <a:endParaRPr b="1" sz="2000" u="sng"/>
          </a:p>
        </p:txBody>
      </p:sp>
      <p:sp>
        <p:nvSpPr>
          <p:cNvPr id="333" name="Google Shape;333;p48"/>
          <p:cNvSpPr txBox="1"/>
          <p:nvPr>
            <p:ph idx="4294967295" type="title"/>
          </p:nvPr>
        </p:nvSpPr>
        <p:spPr>
          <a:xfrm>
            <a:off x="311700" y="2874725"/>
            <a:ext cx="86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Connecting to the MariaDB server on that computer</a:t>
            </a:r>
            <a:endParaRPr b="1" sz="2000" u="sng"/>
          </a:p>
        </p:txBody>
      </p:sp>
      <p:sp>
        <p:nvSpPr>
          <p:cNvPr id="334" name="Google Shape;334;p48"/>
          <p:cNvSpPr txBox="1"/>
          <p:nvPr/>
        </p:nvSpPr>
        <p:spPr>
          <a:xfrm>
            <a:off x="4866275" y="138125"/>
            <a:ext cx="4284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Instructs the computer to use the information in the rest of the line to establish a link over the internet to the computer that hosts the database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p48"/>
          <p:cNvSpPr/>
          <p:nvPr/>
        </p:nvSpPr>
        <p:spPr>
          <a:xfrm>
            <a:off x="1082850" y="338400"/>
            <a:ext cx="3810250" cy="1143750"/>
          </a:xfrm>
          <a:custGeom>
            <a:rect b="b" l="l" r="r" t="t"/>
            <a:pathLst>
              <a:path extrusionOk="0" h="45750" w="152410">
                <a:moveTo>
                  <a:pt x="0" y="45750"/>
                </a:moveTo>
                <a:cubicBezTo>
                  <a:pt x="8843" y="40155"/>
                  <a:pt x="27657" y="19807"/>
                  <a:pt x="53059" y="12182"/>
                </a:cubicBezTo>
                <a:cubicBezTo>
                  <a:pt x="78461" y="4557"/>
                  <a:pt x="135852" y="2030"/>
                  <a:pt x="152410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36" name="Google Shape;336;p48"/>
          <p:cNvSpPr txBox="1"/>
          <p:nvPr/>
        </p:nvSpPr>
        <p:spPr>
          <a:xfrm>
            <a:off x="4866275" y="976325"/>
            <a:ext cx="4080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username on that computer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4866275" y="1435025"/>
            <a:ext cx="4080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location of that computer on the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4893100" y="1888175"/>
            <a:ext cx="4080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Credentials to gain access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4893100" y="2372525"/>
            <a:ext cx="40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Used to ensure that your key fits the lock (or something…)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48"/>
          <p:cNvSpPr/>
          <p:nvPr/>
        </p:nvSpPr>
        <p:spPr>
          <a:xfrm>
            <a:off x="1779925" y="1191125"/>
            <a:ext cx="3147000" cy="284250"/>
          </a:xfrm>
          <a:custGeom>
            <a:rect b="b" l="l" r="r" t="t"/>
            <a:pathLst>
              <a:path extrusionOk="0" h="11370" w="125880">
                <a:moveTo>
                  <a:pt x="0" y="11370"/>
                </a:moveTo>
                <a:cubicBezTo>
                  <a:pt x="14889" y="10017"/>
                  <a:pt x="68354" y="5144"/>
                  <a:pt x="89334" y="3249"/>
                </a:cubicBezTo>
                <a:cubicBezTo>
                  <a:pt x="110314" y="1354"/>
                  <a:pt x="119789" y="542"/>
                  <a:pt x="125880" y="0"/>
                </a:cubicBez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41" name="Google Shape;341;p48"/>
          <p:cNvSpPr/>
          <p:nvPr/>
        </p:nvSpPr>
        <p:spPr>
          <a:xfrm>
            <a:off x="2896600" y="1250474"/>
            <a:ext cx="2030325" cy="346725"/>
          </a:xfrm>
          <a:custGeom>
            <a:rect b="b" l="l" r="r" t="t"/>
            <a:pathLst>
              <a:path extrusionOk="0" h="13869" w="81213">
                <a:moveTo>
                  <a:pt x="0" y="10891"/>
                </a:moveTo>
                <a:cubicBezTo>
                  <a:pt x="5098" y="9086"/>
                  <a:pt x="17055" y="-434"/>
                  <a:pt x="30590" y="62"/>
                </a:cubicBezTo>
                <a:cubicBezTo>
                  <a:pt x="44126" y="558"/>
                  <a:pt x="72776" y="11568"/>
                  <a:pt x="81213" y="13869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42" name="Google Shape;342;p48"/>
          <p:cNvSpPr/>
          <p:nvPr/>
        </p:nvSpPr>
        <p:spPr>
          <a:xfrm>
            <a:off x="2612350" y="1445100"/>
            <a:ext cx="2348425" cy="632600"/>
          </a:xfrm>
          <a:custGeom>
            <a:rect b="b" l="l" r="r" t="t"/>
            <a:pathLst>
              <a:path extrusionOk="0" h="25304" w="93937">
                <a:moveTo>
                  <a:pt x="0" y="10686"/>
                </a:moveTo>
                <a:cubicBezTo>
                  <a:pt x="5595" y="8972"/>
                  <a:pt x="17912" y="-2037"/>
                  <a:pt x="33568" y="399"/>
                </a:cubicBezTo>
                <a:cubicBezTo>
                  <a:pt x="49224" y="2835"/>
                  <a:pt x="83876" y="21153"/>
                  <a:pt x="93937" y="25304"/>
                </a:cubicBezTo>
              </a:path>
            </a:pathLst>
          </a:custGeom>
          <a:noFill/>
          <a:ln cap="flat" cmpd="sng" w="9525">
            <a:solidFill>
              <a:srgbClr val="00FF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43" name="Google Shape;343;p48"/>
          <p:cNvSpPr/>
          <p:nvPr/>
        </p:nvSpPr>
        <p:spPr>
          <a:xfrm>
            <a:off x="2361950" y="2098000"/>
            <a:ext cx="2564975" cy="568500"/>
          </a:xfrm>
          <a:custGeom>
            <a:rect b="b" l="l" r="r" t="t"/>
            <a:pathLst>
              <a:path extrusionOk="0" h="22740" w="102599">
                <a:moveTo>
                  <a:pt x="0" y="0"/>
                </a:moveTo>
                <a:cubicBezTo>
                  <a:pt x="8618" y="3023"/>
                  <a:pt x="34606" y="14348"/>
                  <a:pt x="51706" y="18138"/>
                </a:cubicBezTo>
                <a:cubicBezTo>
                  <a:pt x="68806" y="21928"/>
                  <a:pt x="94117" y="21973"/>
                  <a:pt x="102599" y="22740"/>
                </a:cubicBezTo>
              </a:path>
            </a:pathLst>
          </a:custGeom>
          <a:noFill/>
          <a:ln cap="flat" cmpd="sng" w="9525">
            <a:solidFill>
              <a:srgbClr val="FFFF00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idx="4294967295" type="title"/>
          </p:nvPr>
        </p:nvSpPr>
        <p:spPr>
          <a:xfrm>
            <a:off x="311700" y="216425"/>
            <a:ext cx="29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go!</a:t>
            </a:r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439900" y="1357325"/>
            <a:ext cx="36276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ssh workshop@165.227.33.218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Input password: </a:t>
            </a:r>
            <a:r>
              <a:rPr lang="en" u="sng">
                <a:solidFill>
                  <a:schemeClr val="dk1"/>
                </a:solidFill>
              </a:rPr>
              <a:t>workshop1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Accept security certificate, type ‘yes’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You’re in! 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439900" y="3323250"/>
            <a:ext cx="38103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Mysql -u &lt;username&gt; -p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Enter your password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🥳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49"/>
          <p:cNvSpPr txBox="1"/>
          <p:nvPr>
            <p:ph idx="4294967295" type="title"/>
          </p:nvPr>
        </p:nvSpPr>
        <p:spPr>
          <a:xfrm>
            <a:off x="311700" y="826025"/>
            <a:ext cx="86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Connecting to the remote computer</a:t>
            </a:r>
            <a:endParaRPr b="1" sz="2000" u="sng"/>
          </a:p>
        </p:txBody>
      </p:sp>
      <p:sp>
        <p:nvSpPr>
          <p:cNvPr id="352" name="Google Shape;352;p49"/>
          <p:cNvSpPr txBox="1"/>
          <p:nvPr>
            <p:ph idx="4294967295" type="title"/>
          </p:nvPr>
        </p:nvSpPr>
        <p:spPr>
          <a:xfrm>
            <a:off x="311700" y="2874725"/>
            <a:ext cx="86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Connecting to the MariaDB server on that computer</a:t>
            </a:r>
            <a:endParaRPr b="1" sz="2000" u="sng"/>
          </a:p>
        </p:txBody>
      </p:sp>
      <p:sp>
        <p:nvSpPr>
          <p:cNvPr id="353" name="Google Shape;353;p49"/>
          <p:cNvSpPr txBox="1"/>
          <p:nvPr/>
        </p:nvSpPr>
        <p:spPr>
          <a:xfrm>
            <a:off x="4866275" y="138125"/>
            <a:ext cx="4284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Instructs the computer to use the information in the rest of the line to establish a link over the internet to the computer that hosts the database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1082850" y="338400"/>
            <a:ext cx="3810250" cy="1143750"/>
          </a:xfrm>
          <a:custGeom>
            <a:rect b="b" l="l" r="r" t="t"/>
            <a:pathLst>
              <a:path extrusionOk="0" h="45750" w="152410">
                <a:moveTo>
                  <a:pt x="0" y="45750"/>
                </a:moveTo>
                <a:cubicBezTo>
                  <a:pt x="8843" y="40155"/>
                  <a:pt x="27657" y="19807"/>
                  <a:pt x="53059" y="12182"/>
                </a:cubicBezTo>
                <a:cubicBezTo>
                  <a:pt x="78461" y="4557"/>
                  <a:pt x="135852" y="2030"/>
                  <a:pt x="152410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55" name="Google Shape;355;p49"/>
          <p:cNvSpPr txBox="1"/>
          <p:nvPr/>
        </p:nvSpPr>
        <p:spPr>
          <a:xfrm>
            <a:off x="4866275" y="976325"/>
            <a:ext cx="4080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username on that computer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4866275" y="1435025"/>
            <a:ext cx="4080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location of that computer on the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" name="Google Shape;357;p49"/>
          <p:cNvSpPr txBox="1"/>
          <p:nvPr/>
        </p:nvSpPr>
        <p:spPr>
          <a:xfrm>
            <a:off x="4893100" y="1888175"/>
            <a:ext cx="4080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Credentials to gain access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" name="Google Shape;358;p49"/>
          <p:cNvSpPr txBox="1"/>
          <p:nvPr/>
        </p:nvSpPr>
        <p:spPr>
          <a:xfrm>
            <a:off x="4893100" y="2372525"/>
            <a:ext cx="40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Used to ensure that your key fits the lock (or something…)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9" name="Google Shape;359;p49"/>
          <p:cNvSpPr/>
          <p:nvPr/>
        </p:nvSpPr>
        <p:spPr>
          <a:xfrm>
            <a:off x="1779925" y="1191125"/>
            <a:ext cx="3147000" cy="284250"/>
          </a:xfrm>
          <a:custGeom>
            <a:rect b="b" l="l" r="r" t="t"/>
            <a:pathLst>
              <a:path extrusionOk="0" h="11370" w="125880">
                <a:moveTo>
                  <a:pt x="0" y="11370"/>
                </a:moveTo>
                <a:cubicBezTo>
                  <a:pt x="14889" y="10017"/>
                  <a:pt x="68354" y="5144"/>
                  <a:pt x="89334" y="3249"/>
                </a:cubicBezTo>
                <a:cubicBezTo>
                  <a:pt x="110314" y="1354"/>
                  <a:pt x="119789" y="542"/>
                  <a:pt x="125880" y="0"/>
                </a:cubicBez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60" name="Google Shape;360;p49"/>
          <p:cNvSpPr/>
          <p:nvPr/>
        </p:nvSpPr>
        <p:spPr>
          <a:xfrm>
            <a:off x="2896600" y="1250474"/>
            <a:ext cx="2030325" cy="346725"/>
          </a:xfrm>
          <a:custGeom>
            <a:rect b="b" l="l" r="r" t="t"/>
            <a:pathLst>
              <a:path extrusionOk="0" h="13869" w="81213">
                <a:moveTo>
                  <a:pt x="0" y="10891"/>
                </a:moveTo>
                <a:cubicBezTo>
                  <a:pt x="5098" y="9086"/>
                  <a:pt x="17055" y="-434"/>
                  <a:pt x="30590" y="62"/>
                </a:cubicBezTo>
                <a:cubicBezTo>
                  <a:pt x="44126" y="558"/>
                  <a:pt x="72776" y="11568"/>
                  <a:pt x="81213" y="13869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61" name="Google Shape;361;p49"/>
          <p:cNvSpPr/>
          <p:nvPr/>
        </p:nvSpPr>
        <p:spPr>
          <a:xfrm>
            <a:off x="2612350" y="1445100"/>
            <a:ext cx="2348425" cy="632600"/>
          </a:xfrm>
          <a:custGeom>
            <a:rect b="b" l="l" r="r" t="t"/>
            <a:pathLst>
              <a:path extrusionOk="0" h="25304" w="93937">
                <a:moveTo>
                  <a:pt x="0" y="10686"/>
                </a:moveTo>
                <a:cubicBezTo>
                  <a:pt x="5595" y="8972"/>
                  <a:pt x="17912" y="-2037"/>
                  <a:pt x="33568" y="399"/>
                </a:cubicBezTo>
                <a:cubicBezTo>
                  <a:pt x="49224" y="2835"/>
                  <a:pt x="83876" y="21153"/>
                  <a:pt x="93937" y="25304"/>
                </a:cubicBezTo>
              </a:path>
            </a:pathLst>
          </a:custGeom>
          <a:noFill/>
          <a:ln cap="flat" cmpd="sng" w="9525">
            <a:solidFill>
              <a:srgbClr val="00FF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62" name="Google Shape;362;p49"/>
          <p:cNvSpPr/>
          <p:nvPr/>
        </p:nvSpPr>
        <p:spPr>
          <a:xfrm>
            <a:off x="2361950" y="2098000"/>
            <a:ext cx="2564975" cy="568500"/>
          </a:xfrm>
          <a:custGeom>
            <a:rect b="b" l="l" r="r" t="t"/>
            <a:pathLst>
              <a:path extrusionOk="0" h="22740" w="102599">
                <a:moveTo>
                  <a:pt x="0" y="0"/>
                </a:moveTo>
                <a:cubicBezTo>
                  <a:pt x="8618" y="3023"/>
                  <a:pt x="34606" y="14348"/>
                  <a:pt x="51706" y="18138"/>
                </a:cubicBezTo>
                <a:cubicBezTo>
                  <a:pt x="68806" y="21928"/>
                  <a:pt x="94117" y="21973"/>
                  <a:pt x="102599" y="22740"/>
                </a:cubicBezTo>
              </a:path>
            </a:pathLst>
          </a:custGeom>
          <a:noFill/>
          <a:ln cap="flat" cmpd="sng" w="9525">
            <a:solidFill>
              <a:srgbClr val="FFFF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63" name="Google Shape;363;p49"/>
          <p:cNvSpPr txBox="1"/>
          <p:nvPr/>
        </p:nvSpPr>
        <p:spPr>
          <a:xfrm>
            <a:off x="4893100" y="3289575"/>
            <a:ext cx="4251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Instructs the computer to use the following information to grant access afforded to a user by the database administrator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" name="Google Shape;364;p49"/>
          <p:cNvSpPr txBox="1"/>
          <p:nvPr/>
        </p:nvSpPr>
        <p:spPr>
          <a:xfrm>
            <a:off x="4879450" y="4084900"/>
            <a:ext cx="4107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Indicates that what follows is a username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4893100" y="4507300"/>
            <a:ext cx="413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Ensures that the computer prompts you to input a password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49"/>
          <p:cNvSpPr/>
          <p:nvPr/>
        </p:nvSpPr>
        <p:spPr>
          <a:xfrm>
            <a:off x="1312950" y="2960794"/>
            <a:ext cx="3627525" cy="734400"/>
          </a:xfrm>
          <a:custGeom>
            <a:rect b="b" l="l" r="r" t="t"/>
            <a:pathLst>
              <a:path extrusionOk="0" h="29376" w="145101">
                <a:moveTo>
                  <a:pt x="0" y="19089"/>
                </a:moveTo>
                <a:cubicBezTo>
                  <a:pt x="14438" y="15931"/>
                  <a:pt x="62444" y="-1575"/>
                  <a:pt x="86627" y="139"/>
                </a:cubicBezTo>
                <a:cubicBezTo>
                  <a:pt x="110811" y="1854"/>
                  <a:pt x="135355" y="24503"/>
                  <a:pt x="145101" y="29376"/>
                </a:cubicBezTo>
              </a:path>
            </a:pathLst>
          </a:custGeom>
          <a:noFill/>
          <a:ln cap="flat" cmpd="sng" w="9525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67" name="Google Shape;367;p49"/>
          <p:cNvSpPr/>
          <p:nvPr/>
        </p:nvSpPr>
        <p:spPr>
          <a:xfrm>
            <a:off x="1651325" y="3276662"/>
            <a:ext cx="3275600" cy="1007350"/>
          </a:xfrm>
          <a:custGeom>
            <a:rect b="b" l="l" r="r" t="t"/>
            <a:pathLst>
              <a:path extrusionOk="0" h="40294" w="131024">
                <a:moveTo>
                  <a:pt x="0" y="7809"/>
                </a:moveTo>
                <a:cubicBezTo>
                  <a:pt x="9475" y="6771"/>
                  <a:pt x="35013" y="-3832"/>
                  <a:pt x="56850" y="1582"/>
                </a:cubicBezTo>
                <a:cubicBezTo>
                  <a:pt x="78687" y="6996"/>
                  <a:pt x="118662" y="33842"/>
                  <a:pt x="131024" y="40294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68" name="Google Shape;368;p49"/>
          <p:cNvSpPr/>
          <p:nvPr/>
        </p:nvSpPr>
        <p:spPr>
          <a:xfrm>
            <a:off x="2889825" y="3688425"/>
            <a:ext cx="2050650" cy="1150525"/>
          </a:xfrm>
          <a:custGeom>
            <a:rect b="b" l="l" r="r" t="t"/>
            <a:pathLst>
              <a:path extrusionOk="0" h="46021" w="82026">
                <a:moveTo>
                  <a:pt x="0" y="0"/>
                </a:moveTo>
                <a:cubicBezTo>
                  <a:pt x="4738" y="6226"/>
                  <a:pt x="14754" y="29688"/>
                  <a:pt x="28425" y="37358"/>
                </a:cubicBezTo>
                <a:cubicBezTo>
                  <a:pt x="42096" y="45028"/>
                  <a:pt x="73093" y="44577"/>
                  <a:pt x="82026" y="46021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75" y="84700"/>
            <a:ext cx="377807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150" y="84700"/>
            <a:ext cx="35828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[STRUCTURED QUERY LANGUAGE]</a:t>
            </a:r>
            <a:endParaRPr/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51850" y="923875"/>
            <a:ext cx="9001500" cy="18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Language used to retrieve, modify, enter or manipulate data stored in a relational database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Self-contained logical statements that include all parameters needed to do a particular action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Semicolons [;] indicate the end of a command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If something doesn’t add up, the terminal will spit out an error and nothing will happen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6875"/>
            <a:ext cx="8839204" cy="172619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1"/>
          <p:cNvSpPr txBox="1"/>
          <p:nvPr/>
        </p:nvSpPr>
        <p:spPr>
          <a:xfrm>
            <a:off x="2622900" y="4148650"/>
            <a:ext cx="38982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https://www.w3schools.com/sql/default.asp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p51"/>
          <p:cNvSpPr/>
          <p:nvPr/>
        </p:nvSpPr>
        <p:spPr>
          <a:xfrm flipH="1">
            <a:off x="6307550" y="3563375"/>
            <a:ext cx="494046" cy="717390"/>
          </a:xfrm>
          <a:prstGeom prst="lightningBol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STRUCTURE / LOGISTICS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51850" y="1152475"/>
            <a:ext cx="9053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★"/>
            </a:pPr>
            <a:r>
              <a:rPr lang="en" sz="2400">
                <a:solidFill>
                  <a:schemeClr val="dk1"/>
                </a:solidFill>
              </a:rPr>
              <a:t>Website: </a:t>
            </a:r>
            <a:r>
              <a:rPr lang="en" sz="2400" u="sng">
                <a:solidFill>
                  <a:schemeClr val="dk1"/>
                </a:solidFill>
              </a:rPr>
              <a:t>https://zackbatist.github.io/archaeo-db-workshop/</a:t>
            </a:r>
            <a:endParaRPr sz="2400" u="sng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★"/>
            </a:pPr>
            <a:r>
              <a:rPr lang="en" sz="2400">
                <a:solidFill>
                  <a:schemeClr val="dk1"/>
                </a:solidFill>
              </a:rPr>
              <a:t>GitHub: </a:t>
            </a:r>
            <a:r>
              <a:rPr lang="en" sz="2400" u="sng">
                <a:solidFill>
                  <a:schemeClr val="dk1"/>
                </a:solidFill>
              </a:rPr>
              <a:t>https://github.com/zackbatist/archaeo-db-workshop/</a:t>
            </a:r>
            <a:endParaRPr sz="24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idx="4294967295" type="title"/>
          </p:nvPr>
        </p:nvSpPr>
        <p:spPr>
          <a:xfrm>
            <a:off x="61300" y="76325"/>
            <a:ext cx="29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Show databases</a:t>
            </a:r>
            <a:endParaRPr b="1" u="sng"/>
          </a:p>
        </p:txBody>
      </p:sp>
      <p:sp>
        <p:nvSpPr>
          <p:cNvPr id="389" name="Google Shape;389;p52"/>
          <p:cNvSpPr txBox="1"/>
          <p:nvPr>
            <p:ph idx="4294967295" type="title"/>
          </p:nvPr>
        </p:nvSpPr>
        <p:spPr>
          <a:xfrm>
            <a:off x="83100" y="2272825"/>
            <a:ext cx="31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Show tables</a:t>
            </a:r>
            <a:endParaRPr b="1" u="sng"/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9025"/>
            <a:ext cx="4131600" cy="1648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52"/>
          <p:cNvPicPr preferRelativeResize="0"/>
          <p:nvPr/>
        </p:nvPicPr>
        <p:blipFill rotWithShape="1">
          <a:blip r:embed="rId4">
            <a:alphaModFix/>
          </a:blip>
          <a:srcRect b="0" l="0" r="13126" t="0"/>
          <a:stretch/>
        </p:blipFill>
        <p:spPr>
          <a:xfrm>
            <a:off x="123700" y="2845525"/>
            <a:ext cx="3957249" cy="18644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52"/>
          <p:cNvSpPr txBox="1"/>
          <p:nvPr>
            <p:ph idx="4294967295" type="title"/>
          </p:nvPr>
        </p:nvSpPr>
        <p:spPr>
          <a:xfrm>
            <a:off x="4495550" y="205400"/>
            <a:ext cx="31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Describe a table</a:t>
            </a:r>
            <a:endParaRPr b="1" u="sng"/>
          </a:p>
        </p:txBody>
      </p:sp>
      <p:pic>
        <p:nvPicPr>
          <p:cNvPr id="393" name="Google Shape;39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750" y="778100"/>
            <a:ext cx="3989099" cy="17626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p52"/>
          <p:cNvSpPr txBox="1"/>
          <p:nvPr>
            <p:ph idx="4294967295" type="title"/>
          </p:nvPr>
        </p:nvSpPr>
        <p:spPr>
          <a:xfrm>
            <a:off x="4329850" y="2720000"/>
            <a:ext cx="45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Inspect users</a:t>
            </a:r>
            <a:r>
              <a:rPr b="1" lang="en"/>
              <a:t> </a:t>
            </a:r>
            <a:r>
              <a:rPr b="1" lang="en" sz="1000"/>
              <a:t>(only as administrator)</a:t>
            </a:r>
            <a:endParaRPr b="1" sz="1000"/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3917" y="3292700"/>
            <a:ext cx="3959584" cy="1648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3"/>
          <p:cNvPicPr preferRelativeResize="0"/>
          <p:nvPr/>
        </p:nvPicPr>
        <p:blipFill rotWithShape="1">
          <a:blip r:embed="rId3">
            <a:alphaModFix/>
          </a:blip>
          <a:srcRect b="23780" l="1003" r="21236" t="22086"/>
          <a:stretch/>
        </p:blipFill>
        <p:spPr>
          <a:xfrm>
            <a:off x="412850" y="1684400"/>
            <a:ext cx="5644300" cy="4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3"/>
          <p:cNvSpPr txBox="1"/>
          <p:nvPr>
            <p:ph idx="4294967295" type="title"/>
          </p:nvPr>
        </p:nvSpPr>
        <p:spPr>
          <a:xfrm>
            <a:off x="311700" y="1207025"/>
            <a:ext cx="415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Syntax</a:t>
            </a:r>
            <a:endParaRPr sz="2400"/>
          </a:p>
        </p:txBody>
      </p:sp>
      <p:sp>
        <p:nvSpPr>
          <p:cNvPr id="402" name="Google Shape;402;p53"/>
          <p:cNvSpPr txBox="1"/>
          <p:nvPr>
            <p:ph idx="4294967295" type="title"/>
          </p:nvPr>
        </p:nvSpPr>
        <p:spPr>
          <a:xfrm>
            <a:off x="311700" y="2126125"/>
            <a:ext cx="415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</a:t>
            </a:r>
            <a:endParaRPr sz="2400"/>
          </a:p>
        </p:txBody>
      </p:sp>
      <p:sp>
        <p:nvSpPr>
          <p:cNvPr id="403" name="Google Shape;403;p53"/>
          <p:cNvSpPr txBox="1"/>
          <p:nvPr>
            <p:ph idx="4294967295" type="title"/>
          </p:nvPr>
        </p:nvSpPr>
        <p:spPr>
          <a:xfrm>
            <a:off x="311700" y="597425"/>
            <a:ext cx="86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CREATING A DB ON THE SERVER</a:t>
            </a:r>
            <a:endParaRPr b="1" u="sng"/>
          </a:p>
        </p:txBody>
      </p:sp>
      <p:pic>
        <p:nvPicPr>
          <p:cNvPr id="404" name="Google Shape;404;p53"/>
          <p:cNvPicPr preferRelativeResize="0"/>
          <p:nvPr/>
        </p:nvPicPr>
        <p:blipFill rotWithShape="1">
          <a:blip r:embed="rId4">
            <a:alphaModFix/>
          </a:blip>
          <a:srcRect b="0" l="0" r="34653" t="0"/>
          <a:stretch/>
        </p:blipFill>
        <p:spPr>
          <a:xfrm>
            <a:off x="365850" y="2631800"/>
            <a:ext cx="5352926" cy="13144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4"/>
          <p:cNvPicPr preferRelativeResize="0"/>
          <p:nvPr/>
        </p:nvPicPr>
        <p:blipFill rotWithShape="1">
          <a:blip r:embed="rId3">
            <a:alphaModFix/>
          </a:blip>
          <a:srcRect b="0" l="911" r="0" t="1903"/>
          <a:stretch/>
        </p:blipFill>
        <p:spPr>
          <a:xfrm>
            <a:off x="263375" y="1182513"/>
            <a:ext cx="4594926" cy="148743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>
            <p:ph idx="4294967295" type="title"/>
          </p:nvPr>
        </p:nvSpPr>
        <p:spPr>
          <a:xfrm>
            <a:off x="184250" y="650050"/>
            <a:ext cx="1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Syntax</a:t>
            </a:r>
            <a:endParaRPr sz="2400"/>
          </a:p>
        </p:txBody>
      </p:sp>
      <p:sp>
        <p:nvSpPr>
          <p:cNvPr id="411" name="Google Shape;411;p54"/>
          <p:cNvSpPr txBox="1"/>
          <p:nvPr>
            <p:ph idx="4294967295" type="title"/>
          </p:nvPr>
        </p:nvSpPr>
        <p:spPr>
          <a:xfrm>
            <a:off x="159300" y="2575050"/>
            <a:ext cx="16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</a:t>
            </a:r>
            <a:endParaRPr sz="2400"/>
          </a:p>
        </p:txBody>
      </p:sp>
      <p:sp>
        <p:nvSpPr>
          <p:cNvPr id="412" name="Google Shape;412;p54"/>
          <p:cNvSpPr txBox="1"/>
          <p:nvPr>
            <p:ph idx="4294967295" type="title"/>
          </p:nvPr>
        </p:nvSpPr>
        <p:spPr>
          <a:xfrm>
            <a:off x="235500" y="216425"/>
            <a:ext cx="86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CREATING A TABLE</a:t>
            </a:r>
            <a:endParaRPr b="1" u="sng"/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75" y="3061496"/>
            <a:ext cx="4753504" cy="19566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025" y="2210350"/>
            <a:ext cx="3667851" cy="27807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54"/>
          <p:cNvSpPr txBox="1"/>
          <p:nvPr>
            <p:ph idx="4294967295" type="title"/>
          </p:nvPr>
        </p:nvSpPr>
        <p:spPr>
          <a:xfrm>
            <a:off x="5238625" y="1701625"/>
            <a:ext cx="16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Verify</a:t>
            </a:r>
            <a:endParaRPr sz="2400"/>
          </a:p>
        </p:txBody>
      </p:sp>
      <p:sp>
        <p:nvSpPr>
          <p:cNvPr id="416" name="Google Shape;416;p54"/>
          <p:cNvSpPr txBox="1"/>
          <p:nvPr>
            <p:ph idx="4294967295" type="title"/>
          </p:nvPr>
        </p:nvSpPr>
        <p:spPr>
          <a:xfrm>
            <a:off x="3363050" y="-23775"/>
            <a:ext cx="57057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https://etherpad.wikimedia.org/p/archaeo-db-workshop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pic>
        <p:nvPicPr>
          <p:cNvPr id="422" name="Google Shape;4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7255259" cy="427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 txBox="1"/>
          <p:nvPr>
            <p:ph type="title"/>
          </p:nvPr>
        </p:nvSpPr>
        <p:spPr>
          <a:xfrm>
            <a:off x="311700" y="1697000"/>
            <a:ext cx="8520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 BREAK ~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/>
          <p:nvPr>
            <p:ph type="title"/>
          </p:nvPr>
        </p:nvSpPr>
        <p:spPr>
          <a:xfrm>
            <a:off x="311700" y="1697000"/>
            <a:ext cx="8520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STRUCTURING OUR DATABASE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TABLES</a:t>
            </a:r>
            <a:endParaRPr/>
          </a:p>
        </p:txBody>
      </p:sp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311700" y="751750"/>
            <a:ext cx="8520600" cy="19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Each table represents one kind of entity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Rows represent instances of the entity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Each instance has the same kinds of attributes, but different variations thereof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Columns are assigned a </a:t>
            </a:r>
            <a:r>
              <a:rPr i="1" lang="en">
                <a:solidFill>
                  <a:schemeClr val="dk1"/>
                </a:solidFill>
              </a:rPr>
              <a:t>data type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</p:txBody>
      </p:sp>
      <p:sp>
        <p:nvSpPr>
          <p:cNvPr id="444" name="Google Shape;44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b="1" lang="en">
                <a:solidFill>
                  <a:schemeClr val="dk1"/>
                </a:solidFill>
              </a:rPr>
              <a:t>Indexes indicate an independent variable or set of variables, in relation to their attributes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Sometimes referred to as keys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Can be set to require that each instance be unique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Each table has a primary index, which must be unique</a:t>
            </a:r>
            <a:endParaRPr>
              <a:solidFill>
                <a:schemeClr val="dk1"/>
              </a:solidFill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 Tip:</a:t>
            </a:r>
            <a:r>
              <a:rPr lang="en">
                <a:solidFill>
                  <a:schemeClr val="dk1"/>
                </a:solidFill>
              </a:rPr>
              <a:t> Use </a:t>
            </a:r>
            <a:r>
              <a:rPr i="1" lang="en" u="sng">
                <a:solidFill>
                  <a:schemeClr val="dk1"/>
                </a:solidFill>
              </a:rPr>
              <a:t>sequential integers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i="1" lang="en" u="sng">
                <a:solidFill>
                  <a:schemeClr val="dk1"/>
                </a:solidFill>
              </a:rPr>
              <a:t>time stamps</a:t>
            </a:r>
            <a:r>
              <a:rPr lang="en">
                <a:solidFill>
                  <a:schemeClr val="dk1"/>
                </a:solidFill>
              </a:rPr>
              <a:t> to obtain unique values!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</a:t>
            </a:r>
            <a:endParaRPr/>
          </a:p>
        </p:txBody>
      </p:sp>
      <p:sp>
        <p:nvSpPr>
          <p:cNvPr id="450" name="Google Shape;450;p60"/>
          <p:cNvSpPr txBox="1"/>
          <p:nvPr>
            <p:ph idx="1" type="body"/>
          </p:nvPr>
        </p:nvSpPr>
        <p:spPr>
          <a:xfrm>
            <a:off x="311700" y="1152475"/>
            <a:ext cx="8520600" cy="15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Relationships indicate that the values in one index are equivalent to the values in another index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Records must relate variables of the same data type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1"/>
          <p:cNvSpPr txBox="1"/>
          <p:nvPr>
            <p:ph type="title"/>
          </p:nvPr>
        </p:nvSpPr>
        <p:spPr>
          <a:xfrm>
            <a:off x="831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TABLES</a:t>
            </a:r>
            <a:endParaRPr/>
          </a:p>
        </p:txBody>
      </p:sp>
      <p:sp>
        <p:nvSpPr>
          <p:cNvPr id="456" name="Google Shape;456;p61"/>
          <p:cNvSpPr txBox="1"/>
          <p:nvPr>
            <p:ph idx="1" type="body"/>
          </p:nvPr>
        </p:nvSpPr>
        <p:spPr>
          <a:xfrm>
            <a:off x="311700" y="902350"/>
            <a:ext cx="8520600" cy="3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What kinds of physical stuff are you recording?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What ‘units’ are you working with?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Who are the stakeholders? Which are the relevant domains to include?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How will data be integrated or synthesized at later stages of your project?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How are you standardizing and documenting your terminology and methods?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Who will be directly interfacing with the database?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What relevant kinds of data is not contained in the database?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How might you leave the door open for expansion?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chemeClr val="dk1"/>
                </a:solidFill>
              </a:rPr>
              <a:t>Background doing network analysis and GIS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chemeClr val="dk1"/>
                </a:solidFill>
              </a:rPr>
              <a:t>Looking at how archaeological practice is supported by and works alongside information infrastructures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chemeClr val="dk1"/>
                </a:solidFill>
              </a:rPr>
              <a:t>I like lithics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chemeClr val="dk1"/>
                </a:solidFill>
              </a:rPr>
              <a:t>I like 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chemeClr val="dk1"/>
                </a:solidFill>
              </a:rPr>
              <a:t>I like using R to code cool things relating to lithics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chemeClr val="dk1"/>
                </a:solidFill>
              </a:rPr>
              <a:t>I manage the databases at the Stelida Naxos Archaeological Project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TABLES (DObsiSS)</a:t>
            </a:r>
            <a:endParaRPr/>
          </a:p>
        </p:txBody>
      </p:sp>
      <p:sp>
        <p:nvSpPr>
          <p:cNvPr id="462" name="Google Shape;462;p62"/>
          <p:cNvSpPr txBox="1"/>
          <p:nvPr>
            <p:ph idx="1" type="body"/>
          </p:nvPr>
        </p:nvSpPr>
        <p:spPr>
          <a:xfrm>
            <a:off x="159300" y="408125"/>
            <a:ext cx="7432500" cy="44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Sites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names, coordinates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DataPoints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sites split according to blank periodization scheme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References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bibliographical references to site info, index is the reference not the site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SourcingStudies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info about each study that sourced artefacts from each site, index is the attempt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SourcingResults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results of sourcing studies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Sources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400">
                <a:solidFill>
                  <a:schemeClr val="dk1"/>
                </a:solidFill>
              </a:rPr>
              <a:t>li</a:t>
            </a:r>
            <a:r>
              <a:rPr lang="en">
                <a:solidFill>
                  <a:schemeClr val="dk1"/>
                </a:solidFill>
              </a:rPr>
              <a:t>st of obsidian sources, geographic coordinates, notable features (peralkaline, snowflake, etc)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Periods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details regarding the blank periodization applied to the region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TABLES (DObsiSS)</a:t>
            </a:r>
            <a:endParaRPr/>
          </a:p>
        </p:txBody>
      </p:sp>
      <p:sp>
        <p:nvSpPr>
          <p:cNvPr id="468" name="Google Shape;468;p63"/>
          <p:cNvSpPr txBox="1"/>
          <p:nvPr>
            <p:ph idx="1" type="body"/>
          </p:nvPr>
        </p:nvSpPr>
        <p:spPr>
          <a:xfrm>
            <a:off x="159300" y="408125"/>
            <a:ext cx="7432500" cy="44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Sites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names, coordinates, local sequences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DataPoints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sites split according to blank periodization scheme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References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bibliographical references to site info, index is the reference not the site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SourcingStudies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info about each study that sourced artefacts from each site, index is the attempt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SourcingResults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results of sourcing studies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Sources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400">
                <a:solidFill>
                  <a:schemeClr val="dk1"/>
                </a:solidFill>
              </a:rPr>
              <a:t>li</a:t>
            </a:r>
            <a:r>
              <a:rPr lang="en">
                <a:solidFill>
                  <a:schemeClr val="dk1"/>
                </a:solidFill>
              </a:rPr>
              <a:t>st of obsidian sources, geographic coordinates, notable features (peralkaline, snowflake, etc)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Periods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details regarding the blank periodization applied to the region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p63"/>
          <p:cNvSpPr txBox="1"/>
          <p:nvPr/>
        </p:nvSpPr>
        <p:spPr>
          <a:xfrm>
            <a:off x="5145525" y="38875"/>
            <a:ext cx="3946500" cy="220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1"/>
                </a:solidFill>
              </a:rPr>
              <a:t>Potential expansions:</a:t>
            </a:r>
            <a:endParaRPr b="1" sz="1300" u="sng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en" sz="1300">
                <a:solidFill>
                  <a:schemeClr val="dk1"/>
                </a:solidFill>
              </a:rPr>
              <a:t>AssemblageInfo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◆"/>
            </a:pPr>
            <a:r>
              <a:rPr lang="en" sz="1300">
                <a:solidFill>
                  <a:schemeClr val="dk1"/>
                </a:solidFill>
              </a:rPr>
              <a:t>How much is obsidian?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en" sz="1300">
                <a:solidFill>
                  <a:schemeClr val="dk1"/>
                </a:solidFill>
              </a:rPr>
              <a:t>Artefacts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◆"/>
            </a:pPr>
            <a:r>
              <a:rPr lang="en" sz="1300">
                <a:solidFill>
                  <a:schemeClr val="dk1"/>
                </a:solidFill>
              </a:rPr>
              <a:t>Listing of artefact-level features from each site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◆"/>
            </a:pPr>
            <a:r>
              <a:rPr lang="en" sz="1300">
                <a:solidFill>
                  <a:schemeClr val="dk1"/>
                </a:solidFill>
              </a:rPr>
              <a:t>Possibly split into typology/technology and sourcing results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en" sz="1300">
                <a:solidFill>
                  <a:schemeClr val="dk1"/>
                </a:solidFill>
              </a:rPr>
              <a:t>Rhyolite/Basalt/other materials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en" sz="1300">
                <a:solidFill>
                  <a:schemeClr val="dk1"/>
                </a:solidFill>
              </a:rPr>
              <a:t>...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4"/>
          <p:cNvSpPr txBox="1"/>
          <p:nvPr>
            <p:ph type="title"/>
          </p:nvPr>
        </p:nvSpPr>
        <p:spPr>
          <a:xfrm>
            <a:off x="831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TABLES</a:t>
            </a:r>
            <a:endParaRPr/>
          </a:p>
        </p:txBody>
      </p:sp>
      <p:sp>
        <p:nvSpPr>
          <p:cNvPr id="475" name="Google Shape;475;p64"/>
          <p:cNvSpPr txBox="1"/>
          <p:nvPr>
            <p:ph idx="1" type="body"/>
          </p:nvPr>
        </p:nvSpPr>
        <p:spPr>
          <a:xfrm>
            <a:off x="311700" y="902350"/>
            <a:ext cx="8520600" cy="3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What kinds of physical stuff are you recording?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What ‘units’ are you working with?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Who are the stakeholders? Which are the relevant domains to include?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How will data be integrated or synthesized at later stages of your project?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How are you standardizing and documenting your terminology and methods?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Who will be directly interfacing with the database?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What relevant kinds of data is not contained in the database?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How might you leave the door open for expansion?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6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66811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6"/>
          <p:cNvSpPr txBox="1"/>
          <p:nvPr/>
        </p:nvSpPr>
        <p:spPr>
          <a:xfrm>
            <a:off x="4080950" y="270700"/>
            <a:ext cx="416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CREATE database, GRANT USER privileges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4080950" y="876575"/>
            <a:ext cx="2937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CREATE TABLE called ‘sites’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080950" y="1404725"/>
            <a:ext cx="4920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INSERT values for site named Toronto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Demonstrate the SELECT, UPDATE and DELETE queries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4080950" y="2094975"/>
            <a:ext cx="3566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CREATE a second table called ‘datapoints’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4080950" y="2757888"/>
            <a:ext cx="2937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INSERT values into datapoints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66"/>
          <p:cNvSpPr txBox="1"/>
          <p:nvPr/>
        </p:nvSpPr>
        <p:spPr>
          <a:xfrm>
            <a:off x="4080950" y="4010525"/>
            <a:ext cx="4953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Create</a:t>
            </a:r>
            <a:r>
              <a:rPr lang="en">
                <a:solidFill>
                  <a:schemeClr val="dk1"/>
                </a:solidFill>
              </a:rPr>
              <a:t> relationship between `sites` and `datapoints` via their mutual field, `site`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66"/>
          <p:cNvSpPr txBox="1"/>
          <p:nvPr/>
        </p:nvSpPr>
        <p:spPr>
          <a:xfrm>
            <a:off x="4080950" y="4639225"/>
            <a:ext cx="2937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JOIN query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66"/>
          <p:cNvSpPr/>
          <p:nvPr/>
        </p:nvSpPr>
        <p:spPr>
          <a:xfrm rot="10800000">
            <a:off x="2625850" y="421475"/>
            <a:ext cx="1401000" cy="14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6"/>
          <p:cNvSpPr/>
          <p:nvPr/>
        </p:nvSpPr>
        <p:spPr>
          <a:xfrm rot="10800000">
            <a:off x="1935545" y="1039100"/>
            <a:ext cx="2091300" cy="14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6"/>
          <p:cNvSpPr/>
          <p:nvPr/>
        </p:nvSpPr>
        <p:spPr>
          <a:xfrm rot="10800000">
            <a:off x="3780101" y="1681875"/>
            <a:ext cx="375300" cy="14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6"/>
          <p:cNvSpPr/>
          <p:nvPr/>
        </p:nvSpPr>
        <p:spPr>
          <a:xfrm rot="10800000">
            <a:off x="1840750" y="2196525"/>
            <a:ext cx="2186100" cy="14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6"/>
          <p:cNvSpPr/>
          <p:nvPr/>
        </p:nvSpPr>
        <p:spPr>
          <a:xfrm rot="10800000">
            <a:off x="1779950" y="4309925"/>
            <a:ext cx="2301000" cy="14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6"/>
          <p:cNvSpPr/>
          <p:nvPr/>
        </p:nvSpPr>
        <p:spPr>
          <a:xfrm rot="10800000">
            <a:off x="2273947" y="2889950"/>
            <a:ext cx="1752900" cy="14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6"/>
          <p:cNvSpPr/>
          <p:nvPr/>
        </p:nvSpPr>
        <p:spPr>
          <a:xfrm rot="10800000">
            <a:off x="2605550" y="4740775"/>
            <a:ext cx="1475400" cy="14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6"/>
          <p:cNvSpPr/>
          <p:nvPr/>
        </p:nvSpPr>
        <p:spPr>
          <a:xfrm>
            <a:off x="2111550" y="2815400"/>
            <a:ext cx="101400" cy="138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6"/>
          <p:cNvSpPr/>
          <p:nvPr/>
        </p:nvSpPr>
        <p:spPr>
          <a:xfrm>
            <a:off x="1610800" y="4202600"/>
            <a:ext cx="101400" cy="493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6"/>
          <p:cNvSpPr/>
          <p:nvPr/>
        </p:nvSpPr>
        <p:spPr>
          <a:xfrm>
            <a:off x="2510850" y="4710364"/>
            <a:ext cx="27000" cy="267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6"/>
          <p:cNvSpPr/>
          <p:nvPr/>
        </p:nvSpPr>
        <p:spPr>
          <a:xfrm>
            <a:off x="1692050" y="1915275"/>
            <a:ext cx="101400" cy="531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6"/>
          <p:cNvSpPr/>
          <p:nvPr/>
        </p:nvSpPr>
        <p:spPr>
          <a:xfrm>
            <a:off x="3647939" y="1414472"/>
            <a:ext cx="101400" cy="493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6"/>
          <p:cNvSpPr/>
          <p:nvPr/>
        </p:nvSpPr>
        <p:spPr>
          <a:xfrm>
            <a:off x="1746075" y="710625"/>
            <a:ext cx="155700" cy="694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6"/>
          <p:cNvSpPr/>
          <p:nvPr/>
        </p:nvSpPr>
        <p:spPr>
          <a:xfrm>
            <a:off x="2477125" y="175950"/>
            <a:ext cx="101400" cy="493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7"/>
          <p:cNvSpPr txBox="1"/>
          <p:nvPr>
            <p:ph type="title"/>
          </p:nvPr>
        </p:nvSpPr>
        <p:spPr>
          <a:xfrm>
            <a:off x="311700" y="1697000"/>
            <a:ext cx="8520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DATA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sp>
        <p:nvSpPr>
          <p:cNvPr id="517" name="Google Shape;517;p68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Everything you do is expressed as a self-contained logical statement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>
                <a:solidFill>
                  <a:schemeClr val="dk1"/>
                </a:solidFill>
              </a:rPr>
              <a:t>There are a few fundamental commands: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INSERT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UPDATE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SELECT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DELETE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JOIN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/>
          <p:nvPr>
            <p:ph idx="4294967295" type="title"/>
          </p:nvPr>
        </p:nvSpPr>
        <p:spPr>
          <a:xfrm>
            <a:off x="311700" y="597425"/>
            <a:ext cx="82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INSERT - Inserts records into a table</a:t>
            </a:r>
            <a:endParaRPr/>
          </a:p>
        </p:txBody>
      </p:sp>
      <p:pic>
        <p:nvPicPr>
          <p:cNvPr id="523" name="Google Shape;5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25"/>
            <a:ext cx="8839202" cy="124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77175"/>
            <a:ext cx="8839202" cy="155640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0"/>
          <p:cNvSpPr txBox="1"/>
          <p:nvPr>
            <p:ph idx="4294967295" type="title"/>
          </p:nvPr>
        </p:nvSpPr>
        <p:spPr>
          <a:xfrm>
            <a:off x="311700" y="597425"/>
            <a:ext cx="82902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UPDATE</a:t>
            </a:r>
            <a:r>
              <a:rPr b="1" lang="en" u="sng"/>
              <a:t> - Modified cells within a table, when they match certain conditions</a:t>
            </a:r>
            <a:endParaRPr/>
          </a:p>
        </p:txBody>
      </p:sp>
      <p:pic>
        <p:nvPicPr>
          <p:cNvPr id="530" name="Google Shape;5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3525"/>
            <a:ext cx="8839202" cy="155640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0"/>
          <p:cNvSpPr/>
          <p:nvPr/>
        </p:nvSpPr>
        <p:spPr>
          <a:xfrm>
            <a:off x="1326475" y="4378750"/>
            <a:ext cx="15294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0"/>
          <p:cNvSpPr txBox="1"/>
          <p:nvPr/>
        </p:nvSpPr>
        <p:spPr>
          <a:xfrm>
            <a:off x="1272325" y="4187500"/>
            <a:ext cx="38982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SiteName = “Abu Hureyra”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= “Syria”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 txBox="1"/>
          <p:nvPr>
            <p:ph idx="4294967295" type="title"/>
          </p:nvPr>
        </p:nvSpPr>
        <p:spPr>
          <a:xfrm>
            <a:off x="311700" y="597425"/>
            <a:ext cx="82902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SELECT</a:t>
            </a:r>
            <a:r>
              <a:rPr b="1" lang="en" u="sng"/>
              <a:t> - Retrieves data from a table</a:t>
            </a:r>
            <a:endParaRPr/>
          </a:p>
        </p:txBody>
      </p:sp>
      <p:pic>
        <p:nvPicPr>
          <p:cNvPr id="538" name="Google Shape;5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0525"/>
            <a:ext cx="8839202" cy="126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85668"/>
            <a:ext cx="8839202" cy="9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YOU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2"/>
          <p:cNvSpPr txBox="1"/>
          <p:nvPr>
            <p:ph idx="4294967295" type="title"/>
          </p:nvPr>
        </p:nvSpPr>
        <p:spPr>
          <a:xfrm>
            <a:off x="311700" y="597425"/>
            <a:ext cx="82902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DELETE</a:t>
            </a:r>
            <a:r>
              <a:rPr b="1" lang="en" u="sng"/>
              <a:t> - Deletes a record</a:t>
            </a:r>
            <a:endParaRPr/>
          </a:p>
        </p:txBody>
      </p:sp>
      <p:pic>
        <p:nvPicPr>
          <p:cNvPr id="545" name="Google Shape;5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0525"/>
            <a:ext cx="8839202" cy="9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49400"/>
            <a:ext cx="8839202" cy="9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2"/>
          <p:cNvSpPr/>
          <p:nvPr/>
        </p:nvSpPr>
        <p:spPr>
          <a:xfrm>
            <a:off x="4514100" y="3099625"/>
            <a:ext cx="1637700" cy="4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2"/>
          <p:cNvSpPr txBox="1"/>
          <p:nvPr/>
        </p:nvSpPr>
        <p:spPr>
          <a:xfrm>
            <a:off x="4575000" y="2947225"/>
            <a:ext cx="38982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SiteName = “Abu Hureyra”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= “Syria”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3"/>
          <p:cNvSpPr txBox="1"/>
          <p:nvPr>
            <p:ph idx="4294967295" type="title"/>
          </p:nvPr>
        </p:nvSpPr>
        <p:spPr>
          <a:xfrm>
            <a:off x="81225" y="597425"/>
            <a:ext cx="89469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JOIN</a:t>
            </a:r>
            <a:r>
              <a:rPr b="1" lang="en" u="sng"/>
              <a:t> - Used as optional component of SELECT queries when you want to integrate data spanning multiple tables</a:t>
            </a:r>
            <a:endParaRPr/>
          </a:p>
        </p:txBody>
      </p:sp>
      <p:pic>
        <p:nvPicPr>
          <p:cNvPr id="554" name="Google Shape;5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38" y="2412550"/>
            <a:ext cx="7833522" cy="24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4"/>
          <p:cNvSpPr txBox="1"/>
          <p:nvPr>
            <p:ph idx="4294967295" type="title"/>
          </p:nvPr>
        </p:nvSpPr>
        <p:spPr>
          <a:xfrm>
            <a:off x="311700" y="94750"/>
            <a:ext cx="8290200" cy="11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INNER JOIN - Only retrieves records from both tables that have a certain value in common</a:t>
            </a:r>
            <a:endParaRPr/>
          </a:p>
        </p:txBody>
      </p:sp>
      <p:pic>
        <p:nvPicPr>
          <p:cNvPr id="560" name="Google Shape;5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254" y="3009462"/>
            <a:ext cx="2571091" cy="185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0525"/>
            <a:ext cx="8839198" cy="134728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4"/>
          <p:cNvSpPr/>
          <p:nvPr/>
        </p:nvSpPr>
        <p:spPr>
          <a:xfrm>
            <a:off x="412829" y="2185989"/>
            <a:ext cx="7654200" cy="29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5"/>
          <p:cNvSpPr txBox="1"/>
          <p:nvPr>
            <p:ph idx="4294967295" type="title"/>
          </p:nvPr>
        </p:nvSpPr>
        <p:spPr>
          <a:xfrm>
            <a:off x="311700" y="94750"/>
            <a:ext cx="8290200" cy="15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LEFT</a:t>
            </a:r>
            <a:r>
              <a:rPr b="1" lang="en" u="sng"/>
              <a:t> JOIN - Retrieves all records from one table and only records from another table when there is a corresponding record in the first table</a:t>
            </a:r>
            <a:endParaRPr/>
          </a:p>
        </p:txBody>
      </p:sp>
      <p:pic>
        <p:nvPicPr>
          <p:cNvPr id="568" name="Google Shape;5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3550"/>
            <a:ext cx="8839198" cy="134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088" y="3229435"/>
            <a:ext cx="2287417" cy="1685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idx="4294967295" type="title"/>
          </p:nvPr>
        </p:nvSpPr>
        <p:spPr>
          <a:xfrm>
            <a:off x="33850" y="64025"/>
            <a:ext cx="90588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“Computer --</a:t>
            </a:r>
            <a:r>
              <a:rPr b="1" lang="en"/>
              <a:t> show me some characteristics of lithics from the Middle Palaeolithic alongside some geoarchaeological characteristics of their contexts”</a:t>
            </a:r>
            <a:endParaRPr/>
          </a:p>
        </p:txBody>
      </p:sp>
      <p:pic>
        <p:nvPicPr>
          <p:cNvPr id="575" name="Google Shape;57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6500"/>
            <a:ext cx="8528471" cy="208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7625"/>
            <a:ext cx="8839201" cy="66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6"/>
          <p:cNvSpPr txBox="1"/>
          <p:nvPr>
            <p:ph idx="4294967295" type="title"/>
          </p:nvPr>
        </p:nvSpPr>
        <p:spPr>
          <a:xfrm>
            <a:off x="418150" y="2226050"/>
            <a:ext cx="82902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** beep boop beep beep boop beep **</a:t>
            </a:r>
            <a:endParaRPr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7"/>
          <p:cNvSpPr txBox="1"/>
          <p:nvPr>
            <p:ph type="title"/>
          </p:nvPr>
        </p:nvSpPr>
        <p:spPr>
          <a:xfrm>
            <a:off x="311700" y="1697000"/>
            <a:ext cx="8520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DEVELOPMENT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78"/>
          <p:cNvPicPr preferRelativeResize="0"/>
          <p:nvPr/>
        </p:nvPicPr>
        <p:blipFill rotWithShape="1">
          <a:blip r:embed="rId3">
            <a:alphaModFix/>
          </a:blip>
          <a:srcRect b="5915" l="3013" r="3098" t="9703"/>
          <a:stretch/>
        </p:blipFill>
        <p:spPr>
          <a:xfrm>
            <a:off x="677212" y="407750"/>
            <a:ext cx="7789575" cy="456929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8"/>
          <p:cNvSpPr txBox="1"/>
          <p:nvPr>
            <p:ph idx="4294967295" type="title"/>
          </p:nvPr>
        </p:nvSpPr>
        <p:spPr>
          <a:xfrm>
            <a:off x="83100" y="-37326"/>
            <a:ext cx="85206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FLIRT - </a:t>
            </a:r>
            <a:r>
              <a:rPr b="1" lang="en" sz="1800" u="sng"/>
              <a:t>F</a:t>
            </a:r>
            <a:r>
              <a:rPr b="1" lang="en" sz="1800"/>
              <a:t>lexible </a:t>
            </a:r>
            <a:r>
              <a:rPr b="1" lang="en" sz="1800" u="sng"/>
              <a:t>LI</a:t>
            </a:r>
            <a:r>
              <a:rPr b="1" lang="en" sz="1800"/>
              <a:t>thic </a:t>
            </a:r>
            <a:r>
              <a:rPr b="1" lang="en" sz="1800" u="sng"/>
              <a:t>R</a:t>
            </a:r>
            <a:r>
              <a:rPr b="1" lang="en" sz="1800"/>
              <a:t>ecording </a:t>
            </a:r>
            <a:r>
              <a:rPr b="1" lang="en" sz="1800" u="sng"/>
              <a:t>T</a:t>
            </a:r>
            <a:r>
              <a:rPr b="1" lang="en" sz="1800"/>
              <a:t>ool</a:t>
            </a:r>
            <a:endParaRPr b="1"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79"/>
          <p:cNvPicPr preferRelativeResize="0"/>
          <p:nvPr/>
        </p:nvPicPr>
        <p:blipFill rotWithShape="1">
          <a:blip r:embed="rId3">
            <a:alphaModFix/>
          </a:blip>
          <a:srcRect b="5915" l="3013" r="3098" t="6056"/>
          <a:stretch/>
        </p:blipFill>
        <p:spPr>
          <a:xfrm>
            <a:off x="677200" y="362900"/>
            <a:ext cx="7789601" cy="47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9"/>
          <p:cNvSpPr txBox="1"/>
          <p:nvPr/>
        </p:nvSpPr>
        <p:spPr>
          <a:xfrm>
            <a:off x="2579225" y="458025"/>
            <a:ext cx="508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Retrieves list of loci that match the specified LocusType (excavation context, transect collection point, aeolianite deposits, etc) in the `AllLoci` table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595" name="Google Shape;595;p79"/>
          <p:cNvSpPr/>
          <p:nvPr/>
        </p:nvSpPr>
        <p:spPr>
          <a:xfrm>
            <a:off x="738783" y="884700"/>
            <a:ext cx="24885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9"/>
          <p:cNvSpPr/>
          <p:nvPr/>
        </p:nvSpPr>
        <p:spPr>
          <a:xfrm>
            <a:off x="3330975" y="884689"/>
            <a:ext cx="4523400" cy="369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9"/>
          <p:cNvSpPr txBox="1"/>
          <p:nvPr/>
        </p:nvSpPr>
        <p:spPr>
          <a:xfrm>
            <a:off x="5984850" y="1190750"/>
            <a:ext cx="24141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</a:rPr>
              <a:t>This info get passed into an INSERT query when submit button is clicked</a:t>
            </a:r>
            <a:endParaRPr sz="1000">
              <a:solidFill>
                <a:srgbClr val="00FF00"/>
              </a:solidFill>
            </a:endParaRPr>
          </a:p>
        </p:txBody>
      </p:sp>
      <p:sp>
        <p:nvSpPr>
          <p:cNvPr id="598" name="Google Shape;598;p79"/>
          <p:cNvSpPr/>
          <p:nvPr/>
        </p:nvSpPr>
        <p:spPr>
          <a:xfrm>
            <a:off x="751750" y="1487375"/>
            <a:ext cx="4329000" cy="6285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9"/>
          <p:cNvSpPr txBox="1"/>
          <p:nvPr/>
        </p:nvSpPr>
        <p:spPr>
          <a:xfrm>
            <a:off x="5041867" y="1545204"/>
            <a:ext cx="3357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FF"/>
                </a:solidFill>
              </a:rPr>
              <a:t>Submit button searches the respective table for existing records to avoid duplicates, and if it finds none then passes this info to an INSERT query and refreshes the Blank/Modification dropdowns to include the update</a:t>
            </a:r>
            <a:endParaRPr sz="1000">
              <a:solidFill>
                <a:srgbClr val="9900FF"/>
              </a:solidFill>
            </a:endParaRPr>
          </a:p>
        </p:txBody>
      </p:sp>
      <p:sp>
        <p:nvSpPr>
          <p:cNvPr id="600" name="Google Shape;600;p79"/>
          <p:cNvSpPr/>
          <p:nvPr/>
        </p:nvSpPr>
        <p:spPr>
          <a:xfrm>
            <a:off x="764600" y="2717125"/>
            <a:ext cx="7634400" cy="23085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9"/>
          <p:cNvSpPr txBox="1"/>
          <p:nvPr/>
        </p:nvSpPr>
        <p:spPr>
          <a:xfrm>
            <a:off x="1824425" y="2299044"/>
            <a:ext cx="4798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Each cell can be edited, which runs an UPDATE and subsequent SELECT query to make changes and refresh the data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602" name="Google Shape;602;p79"/>
          <p:cNvSpPr txBox="1"/>
          <p:nvPr/>
        </p:nvSpPr>
        <p:spPr>
          <a:xfrm>
            <a:off x="-58325" y="1647550"/>
            <a:ext cx="8100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FFFF"/>
                </a:solidFill>
              </a:rPr>
              <a:t>Submit button also ‘splits’ each record into a number of records specified in the Quantity field, and INSERTs those into the `level3` table, which is artefact-level analysis</a:t>
            </a:r>
            <a:endParaRPr sz="800">
              <a:solidFill>
                <a:srgbClr val="00FFFF"/>
              </a:solidFill>
            </a:endParaRPr>
          </a:p>
        </p:txBody>
      </p:sp>
      <p:sp>
        <p:nvSpPr>
          <p:cNvPr id="603" name="Google Shape;603;p79"/>
          <p:cNvSpPr/>
          <p:nvPr/>
        </p:nvSpPr>
        <p:spPr>
          <a:xfrm>
            <a:off x="758222" y="2271522"/>
            <a:ext cx="1033800" cy="2658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9"/>
          <p:cNvSpPr txBox="1"/>
          <p:nvPr>
            <p:ph idx="4294967295" type="title"/>
          </p:nvPr>
        </p:nvSpPr>
        <p:spPr>
          <a:xfrm>
            <a:off x="83100" y="-37326"/>
            <a:ext cx="85206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FLIRT - </a:t>
            </a:r>
            <a:r>
              <a:rPr b="1" lang="en" sz="1800" u="sng"/>
              <a:t>F</a:t>
            </a:r>
            <a:r>
              <a:rPr b="1" lang="en" sz="1800"/>
              <a:t>lexible </a:t>
            </a:r>
            <a:r>
              <a:rPr b="1" lang="en" sz="1800" u="sng"/>
              <a:t>LI</a:t>
            </a:r>
            <a:r>
              <a:rPr b="1" lang="en" sz="1800"/>
              <a:t>thic </a:t>
            </a:r>
            <a:r>
              <a:rPr b="1" lang="en" sz="1800" u="sng"/>
              <a:t>R</a:t>
            </a:r>
            <a:r>
              <a:rPr b="1" lang="en" sz="1800"/>
              <a:t>ecording </a:t>
            </a:r>
            <a:r>
              <a:rPr b="1" lang="en" sz="1800" u="sng"/>
              <a:t>T</a:t>
            </a:r>
            <a:r>
              <a:rPr b="1" lang="en" sz="1800"/>
              <a:t>ool (R Shiny, JavaScript)</a:t>
            </a:r>
            <a:endParaRPr b="1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0"/>
          <p:cNvSpPr txBox="1"/>
          <p:nvPr/>
        </p:nvSpPr>
        <p:spPr>
          <a:xfrm>
            <a:off x="3309425" y="1867900"/>
            <a:ext cx="3898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Junk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2725"/>
            <a:ext cx="8839204" cy="4144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1697000"/>
            <a:ext cx="8520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DATABASE?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2"/>
          <p:cNvSpPr txBox="1"/>
          <p:nvPr>
            <p:ph idx="4294967295" type="title"/>
          </p:nvPr>
        </p:nvSpPr>
        <p:spPr>
          <a:xfrm>
            <a:off x="311700" y="216425"/>
            <a:ext cx="29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go!</a:t>
            </a:r>
            <a:endParaRPr/>
          </a:p>
        </p:txBody>
      </p:sp>
      <p:sp>
        <p:nvSpPr>
          <p:cNvPr id="620" name="Google Shape;620;p82"/>
          <p:cNvSpPr txBox="1"/>
          <p:nvPr/>
        </p:nvSpPr>
        <p:spPr>
          <a:xfrm>
            <a:off x="439900" y="900125"/>
            <a:ext cx="46428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ssh workshop@xxx.xxx.xxx.xxx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Input password: </a:t>
            </a:r>
            <a:r>
              <a:rPr lang="en" u="sng">
                <a:solidFill>
                  <a:schemeClr val="dk1"/>
                </a:solidFill>
              </a:rPr>
              <a:t>xxxxxxxx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Accept security certificate, type ‘yes’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You’re in! 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1" name="Google Shape;621;p82"/>
          <p:cNvSpPr txBox="1"/>
          <p:nvPr/>
        </p:nvSpPr>
        <p:spPr>
          <a:xfrm>
            <a:off x="439900" y="2211325"/>
            <a:ext cx="86694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sudo mysql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CREATE DATABASE ‘&lt;database&gt;’;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CREATE USER ‘&lt;username&gt;’@‘localhost’ IDENTIFIED BY ‘&lt;password&gt;’;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GRANT ALL PRIVILEGES ON ‘&lt;database&gt;’.* TO ‘&lt;username&gt;’@‘%’ IDENTIFIED BY ‘&lt;password&gt;’;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FLUSH PRIVILEGES;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exit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82"/>
          <p:cNvSpPr txBox="1"/>
          <p:nvPr/>
        </p:nvSpPr>
        <p:spPr>
          <a:xfrm>
            <a:off x="439900" y="3856650"/>
            <a:ext cx="86694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Mysql -u &lt;username&gt; -p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Enter your password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🥳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6038"/>
            <a:ext cx="8839204" cy="267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75" y="988375"/>
            <a:ext cx="8839204" cy="267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4125"/>
            <a:ext cx="8839204" cy="267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3975"/>
            <a:ext cx="8839204" cy="267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7"/>
          <p:cNvPicPr preferRelativeResize="0"/>
          <p:nvPr/>
        </p:nvPicPr>
        <p:blipFill rotWithShape="1">
          <a:blip r:embed="rId3">
            <a:alphaModFix/>
          </a:blip>
          <a:srcRect b="40187" l="0" r="0" t="0"/>
          <a:stretch/>
        </p:blipFill>
        <p:spPr>
          <a:xfrm>
            <a:off x="152400" y="392175"/>
            <a:ext cx="8839197" cy="19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38" y="2412550"/>
            <a:ext cx="7833522" cy="24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9000"/>
            <a:ext cx="8839204" cy="333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OUR DATABASE SERVER</a:t>
            </a:r>
            <a:endParaRPr/>
          </a:p>
        </p:txBody>
      </p:sp>
      <p:pic>
        <p:nvPicPr>
          <p:cNvPr id="659" name="Google Shape;65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25"/>
            <a:ext cx="8839204" cy="252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1334725"/>
            <a:ext cx="8520600" cy="27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"A database is an organized collection of data, generally stored and accessed electronically from a computer system."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457200" lvl="0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~ Wikipedia:Database</a:t>
            </a:r>
            <a:endParaRPr sz="3000"/>
          </a:p>
        </p:txBody>
      </p:sp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IS A DATABASE?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MAIN COMPONENTS:</a:t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Database Management System [DBMS]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Database Schema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Data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